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5"/>
  </p:notesMasterIdLst>
  <p:sldIdLst>
    <p:sldId id="256" r:id="rId2"/>
    <p:sldId id="399" r:id="rId3"/>
    <p:sldId id="409" r:id="rId4"/>
    <p:sldId id="407" r:id="rId5"/>
    <p:sldId id="410" r:id="rId6"/>
    <p:sldId id="411" r:id="rId7"/>
    <p:sldId id="413" r:id="rId8"/>
    <p:sldId id="412" r:id="rId9"/>
    <p:sldId id="414" r:id="rId10"/>
    <p:sldId id="415" r:id="rId11"/>
    <p:sldId id="416" r:id="rId12"/>
    <p:sldId id="417" r:id="rId13"/>
    <p:sldId id="418" r:id="rId14"/>
    <p:sldId id="419" r:id="rId15"/>
    <p:sldId id="420" r:id="rId16"/>
    <p:sldId id="421" r:id="rId17"/>
    <p:sldId id="424" r:id="rId18"/>
    <p:sldId id="422" r:id="rId19"/>
    <p:sldId id="423" r:id="rId20"/>
    <p:sldId id="425" r:id="rId21"/>
    <p:sldId id="426" r:id="rId22"/>
    <p:sldId id="427" r:id="rId23"/>
    <p:sldId id="405" r:id="rId24"/>
    <p:sldId id="428" r:id="rId25"/>
    <p:sldId id="437" r:id="rId26"/>
    <p:sldId id="429" r:id="rId27"/>
    <p:sldId id="438" r:id="rId28"/>
    <p:sldId id="432" r:id="rId29"/>
    <p:sldId id="439" r:id="rId30"/>
    <p:sldId id="440" r:id="rId31"/>
    <p:sldId id="430" r:id="rId32"/>
    <p:sldId id="433" r:id="rId33"/>
    <p:sldId id="434" r:id="rId34"/>
    <p:sldId id="435" r:id="rId35"/>
    <p:sldId id="436" r:id="rId36"/>
    <p:sldId id="441" r:id="rId37"/>
    <p:sldId id="443" r:id="rId38"/>
    <p:sldId id="442" r:id="rId39"/>
    <p:sldId id="444" r:id="rId40"/>
    <p:sldId id="446" r:id="rId41"/>
    <p:sldId id="321" r:id="rId42"/>
    <p:sldId id="445" r:id="rId43"/>
    <p:sldId id="369" r:id="rId44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000000"/>
    <a:srgbClr val="EA7600"/>
    <a:srgbClr val="00FFFF"/>
    <a:srgbClr val="B2B3B2"/>
    <a:srgbClr val="EFA720"/>
    <a:srgbClr val="361C64"/>
    <a:srgbClr val="0C1A44"/>
    <a:srgbClr val="9FD4D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48" autoAdjust="0"/>
    <p:restoredTop sz="92199"/>
  </p:normalViewPr>
  <p:slideViewPr>
    <p:cSldViewPr snapToGrid="0" snapToObjects="1">
      <p:cViewPr varScale="1">
        <p:scale>
          <a:sx n="86" d="100"/>
          <a:sy n="86" d="100"/>
        </p:scale>
        <p:origin x="680" y="19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07A848-CEE9-2E4C-88D4-3A15E34C9D1F}" type="datetimeFigureOut">
              <a:rPr lang="en-US" smtClean="0"/>
              <a:t>1/19/26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02AD9B-210B-A545-8A1E-463FED0920B4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8555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02AD9B-210B-A545-8A1E-463FED0920B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3029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C745D4-9995-6E7F-0B6A-04B5FE60A3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A7A4135-A541-09EF-ABC8-EDA15CC5051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5136B84-C334-3399-548A-75DDB6C7FA0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2C3CB3-1F33-001B-597E-C8168C9FD71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02AD9B-210B-A545-8A1E-463FED0920B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1006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05161C-EC9A-36D7-864E-B7584C6AB4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CA09ACB-FAFF-C2BF-C04B-BC3FF443757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03DCF52-7410-9750-ECCE-ECF1957BD3C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5DD829-50F8-4B48-4985-CE07C842D38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02AD9B-210B-A545-8A1E-463FED0920B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3548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6F6805-D044-B4AD-9E66-1B72E61705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DE5A767-1BFB-7164-0680-3C5D527CD0E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06A05C5-84FE-7455-083B-9E20D357023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CC7235-B3A4-15FE-6350-664B3BC1E8F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02AD9B-210B-A545-8A1E-463FED0920B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7313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5EAE08-3D44-7A60-6D58-0F319DDA08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1D462A0-3E4E-3537-053E-ABF888C989D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6B364AE-1049-E12B-806B-D57171C5DC3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A732E1-803C-7A2F-D05F-DC1490E573E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02AD9B-210B-A545-8A1E-463FED0920B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1275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50BDCF-C26F-8999-0FB5-5E72D803F4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1CECD9D-30F3-DD97-7A28-A2DEA13D84F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7EEAC62-A84D-BA16-CC62-2D612302194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2A9A1F-53E9-9023-50A4-41F0B726714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02AD9B-210B-A545-8A1E-463FED0920B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03166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8DB274-AC8F-1479-4521-39FD465A1C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AF94C84-B8C7-8966-2738-CD7DF846019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228071A-1BE7-1B65-9846-DB1DB526D71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5ECEAD-6D6E-F411-E0FA-6B18FDAEF2B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02AD9B-210B-A545-8A1E-463FED0920B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95615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D52B00-7BD6-0064-9FB6-97683F419C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3BD27EA-3CA6-DEC0-BD0C-A7D4ACD67F4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B49051E-684E-6163-04D6-1FBA7BB0211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6D5CB4-362C-1FFD-BEED-543B9E501E8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02AD9B-210B-A545-8A1E-463FED0920B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6118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B79098-9F07-FF43-1162-430641B435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575B87F-6589-0AAC-0D6E-17F305669B9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7D9F177-F097-8A41-B99B-9BA9188B90B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5A4657-6466-50BE-6443-B7014638E0F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02AD9B-210B-A545-8A1E-463FED0920B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98675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FE1D9D-E8EC-C654-481B-0AB13D5A74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8021D1D-DA61-6EF3-D42A-485E30DB45C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0872DBD-8F72-4873-12F4-6178858CC00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95E814-E928-8321-159B-DB0160DC63C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02AD9B-210B-A545-8A1E-463FED0920B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36552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44422F-D3F3-F8D6-5906-E187F4A2D2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F9EF31C-CD75-984E-B691-7CD557017B8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D0AC554-7538-BA80-C450-82D292118A8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EE039C-BD5E-0074-4ECD-22E93369382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02AD9B-210B-A545-8A1E-463FED0920B4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468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32A5FB-C427-2D13-183B-7B74CAC07B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D8F271E-890B-D257-91F4-41AFB97131A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813A3FC-F3FE-06D3-6CD5-14ED9A6D092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743853-A3AF-6028-3473-8073C15E245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02AD9B-210B-A545-8A1E-463FED0920B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11806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DDEFE7-EFFA-B9E2-21CA-7201CE5ADB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302CF0D-92CA-B4A4-AF82-28582048C63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C7091F1-6E60-F38F-576B-8F83489F909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5BBF7A-AA41-8ED5-D917-8ED72FF85FF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02AD9B-210B-A545-8A1E-463FED0920B4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18086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3B0DA3-71F3-2EDD-2CB3-17FB6CADED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04F4BCC-7E6D-E797-4F7E-A3EA1F666E6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B5E5A62-26E4-D920-F188-3B544D79040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77AA7C-D7ED-6797-2BA8-9EEA4C109F9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02AD9B-210B-A545-8A1E-463FED0920B4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73925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9CF30A-361D-4FB0-7422-E406BA5221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0F45AD9-0AD2-FE25-1860-BDBA849A7C3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D715C65-4DEE-B980-98D4-F366ED67491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17E477-7692-2B59-2119-E0C06D587E6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02AD9B-210B-A545-8A1E-463FED0920B4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53450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956E50-D356-126F-9C05-FBB36E8718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7123508-7B3F-AFF9-2797-15BB098F8F1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44ABF38-B575-C82C-93AE-82F7710E5E5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7A28B4-C424-85AE-3192-0B205BB6748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02AD9B-210B-A545-8A1E-463FED0920B4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29043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EEDC6C-65FD-F473-5322-B543244066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5B1DF0D-594E-54E2-5B20-6B6A292BC29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2E0714B-F7D2-71D9-9AF7-7BCD5337C11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C94B73-A378-0034-FACF-B3C2F9C0A54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02AD9B-210B-A545-8A1E-463FED0920B4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58708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328073-B7FF-C2CC-6DE3-C6EB49ACF8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D6B11ED-799B-133E-5841-5C7532F9AB9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80645C8-C940-AD78-19FB-C00F34E323F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1A9D79-ABD8-FC65-8A6E-FE0FB768301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02AD9B-210B-A545-8A1E-463FED0920B4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94971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364AF6-92A8-D0E0-E076-11C83CC9FD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9827006-2ADC-9968-E644-90BBF5F1F03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A4C4258-643E-757A-4C26-9E61A36ACA2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42A4EC-6452-4B10-71B5-990D9975170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02AD9B-210B-A545-8A1E-463FED0920B4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92762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5C260E-620E-F1FC-FF36-B11BFD6517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E44B109-B1DF-6478-1823-981DCF54590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72E09A0-626C-D02B-1F0C-F07E8124BE4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9404C2-26B5-2CC9-E6F0-19EEF2491E4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02AD9B-210B-A545-8A1E-463FED0920B4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70476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803232-0539-EF62-1D17-DA12CF20FC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0389D77-313E-975F-EC74-77A684273C1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8432B4E-3822-13E5-417B-CF1803055BB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AF9FE8-06A0-F212-FE2C-ADC541209CC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02AD9B-210B-A545-8A1E-463FED0920B4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584207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5CF63B-9F26-4A6B-1C30-C7EE0996FE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F6BD2F7-479A-FC34-1441-9B48D159AA8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2FB0BC2-8C7E-DD18-06AA-9513F24ACFB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D7A4E5-CE46-4C01-291D-CEF0C2DA174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02AD9B-210B-A545-8A1E-463FED0920B4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0322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49CC84-FCDB-6497-4758-B205C5353A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6172476-5022-FBEC-2FBC-EC4788D465A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29F40C1-A2DD-6DF5-FAD4-F8DE8EBD444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CEEC8C-A54C-B467-12BF-9C16CBD2179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02AD9B-210B-A545-8A1E-463FED0920B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299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26AB0A-1776-9FFD-A39B-46FD26FB4B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F3BCB2C-007A-EF7D-2DF5-37C3D3D5E92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92C3EEE-6613-188A-3828-209BCA987A7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78ECEF-75B3-3A0A-99F5-E57E85B015E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02AD9B-210B-A545-8A1E-463FED0920B4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97902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DEE947-5848-B587-70A1-A27994CDFF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ED97100-3118-DF93-800C-0A2F567F256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B730885-83B5-6214-A217-473023C7F95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EFEBE9-883C-11CD-5687-F59506E4B9E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02AD9B-210B-A545-8A1E-463FED0920B4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15306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0E821C-B534-786F-5472-B5949680B8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B2C5D3D-C22E-739B-1423-21E331CD912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AB305BD-6FED-02B1-D367-49ACB2DD67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74394E-589C-5EB4-2F3B-5D4564AD214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02AD9B-210B-A545-8A1E-463FED0920B4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18197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BBC124-6A20-1F49-526F-1044091975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AC1EE7F-4C55-4D9D-BBA2-BCAF4D80138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4151421-E506-053F-24D6-E88A3BF21F0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F23C68-1C0B-3CA7-C1F0-F828E0B8B15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02AD9B-210B-A545-8A1E-463FED0920B4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29668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5F00CF-4C79-D951-C9DF-88B0EB98D4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A3A8790-236A-641C-D047-E6717472974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5EDC804-FEA2-796C-B1B6-7AB7E178071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CA0FA9-E7B0-4C19-3466-F30B008A8C2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02AD9B-210B-A545-8A1E-463FED0920B4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99267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7ED00D-6AA9-44FE-03D4-0750E4A8E1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2AD4FC6-930F-816F-704A-0A9752F3199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B7A64E3-F723-E119-5E7D-69D606E8AE5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425409-3C5B-F6EB-8583-703316E5A22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02AD9B-210B-A545-8A1E-463FED0920B4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75373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F409AE-14DF-87B2-2C4C-C32B3C0D6E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879CE73-8420-C82A-42CB-A400233417D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9C28E77-6732-B97D-B2A5-B6C00F8D73B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ED899B-339B-E165-FA96-58058CEC215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02AD9B-210B-A545-8A1E-463FED0920B4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746146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C948A5-7530-0704-ACDD-2D3A3403C5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135C88A-D503-407B-9454-66567FAED99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E8A3F46-0A59-EF91-C99A-927BDAB4492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3C37F0-394B-911F-8BA3-C89494F487E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02AD9B-210B-A545-8A1E-463FED0920B4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90176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D199FE-560D-AD63-EDAA-87E0DF102F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72DAEDD-A3DD-C9DF-141F-435E3504DE5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CF0558C-154E-B1BB-2144-1461DB1D2F9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C7EBB8-5234-895C-4046-7968D0A24B6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02AD9B-210B-A545-8A1E-463FED0920B4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22429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46B2D7-FC41-3406-8A9B-32AFB347CA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8643B6E-59BA-02AA-1CB2-13718988278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6CB9F36-893C-5D08-9996-F8F32D6B566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F46980-72EE-6669-2045-C0A06ED9730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02AD9B-210B-A545-8A1E-463FED0920B4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7953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1EFF29-C670-ECAB-6BB4-32849D3B52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B8277EB-69EA-B327-3A75-734E462F407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E266C7E-95D1-8CDD-4077-1DD3F547E66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D6C2CA-1C75-5B75-B0A6-EA1018EBDCB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02AD9B-210B-A545-8A1E-463FED0920B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049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A9BD6A-7058-4D30-1AA5-CC93753FFB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9C01DF4-18CE-1415-BCD9-0A37FC7E9DA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AD6C726-217A-E600-1CED-80A7FA08FF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22EACA-E509-85F4-C5D3-7B13F824C04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02AD9B-210B-A545-8A1E-463FED0920B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1864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9AF6F8-6DE9-7834-8293-F3AE224C0B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9E95AC0-DFB1-3C09-98AE-23D4563BD1E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1847EFB-BBDC-F289-617B-2E62C5F27A6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AD2D5C-5CC0-4F9F-025C-4C57F0EA67B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02AD9B-210B-A545-8A1E-463FED0920B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4619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A386E9-8BCA-90FF-04A5-284119A146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561CF34-5819-BFB7-3DDD-E7E3F21DD97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D5AF3F2-BF0C-2C5E-FB6C-2F0AE13B66C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DCF296-348B-7AB5-696A-B032AAE8F6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02AD9B-210B-A545-8A1E-463FED0920B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8821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E9A848-CA21-A483-110C-0A29D44474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2E5CE35-4787-8136-1318-7AB145381E4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2E078D6-292F-4DC0-4DED-745192EEB11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00AB70-64A7-3C15-A480-AE77246ABA9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02AD9B-210B-A545-8A1E-463FED0920B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3000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4BA246-DFA1-13BE-B811-551E04E92D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2996567-1C12-D346-EA32-D3EF4E565E8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8C0087C-5996-E55D-3790-8C09C481B2C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E24F15-3681-DE97-0FB0-5A157EE24BD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02AD9B-210B-A545-8A1E-463FED0920B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2772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56A461-EA6A-5444-9DB9-803F995328F6}" type="datetimeFigureOut">
              <a:rPr lang="en-US" smtClean="0"/>
              <a:t>1/19/26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6EFE0-9312-8047-8AD2-458D356D504F}" type="slidenum">
              <a:rPr lang="en-US" smtClean="0"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56A461-EA6A-5444-9DB9-803F995328F6}" type="datetimeFigureOut">
              <a:rPr lang="en-US" smtClean="0"/>
              <a:t>1/19/26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6EFE0-9312-8047-8AD2-458D356D504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5339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56A461-EA6A-5444-9DB9-803F995328F6}" type="datetimeFigureOut">
              <a:rPr lang="en-US" smtClean="0"/>
              <a:t>1/19/26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6EFE0-9312-8047-8AD2-458D356D504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1579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56A461-EA6A-5444-9DB9-803F995328F6}" type="datetimeFigureOut">
              <a:rPr lang="en-US" smtClean="0"/>
              <a:t>1/19/26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6EFE0-9312-8047-8AD2-458D356D504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3270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56A461-EA6A-5444-9DB9-803F995328F6}" type="datetimeFigureOut">
              <a:rPr lang="en-US" smtClean="0"/>
              <a:t>1/19/26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6EFE0-9312-8047-8AD2-458D356D504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7746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56A461-EA6A-5444-9DB9-803F995328F6}" type="datetimeFigureOut">
              <a:rPr lang="en-US" smtClean="0"/>
              <a:t>1/19/26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6EFE0-9312-8047-8AD2-458D356D504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6968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56A461-EA6A-5444-9DB9-803F995328F6}" type="datetimeFigureOut">
              <a:rPr lang="en-US" smtClean="0"/>
              <a:t>1/19/26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6EFE0-9312-8047-8AD2-458D356D504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7628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56A461-EA6A-5444-9DB9-803F995328F6}" type="datetimeFigureOut">
              <a:rPr lang="en-US" smtClean="0"/>
              <a:t>1/19/26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6EFE0-9312-8047-8AD2-458D356D504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0596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56A461-EA6A-5444-9DB9-803F995328F6}" type="datetimeFigureOut">
              <a:rPr lang="en-US" smtClean="0"/>
              <a:t>1/19/26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6EFE0-9312-8047-8AD2-458D356D504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3392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56A461-EA6A-5444-9DB9-803F995328F6}" type="datetimeFigureOut">
              <a:rPr lang="en-US" smtClean="0"/>
              <a:t>1/19/26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6EFE0-9312-8047-8AD2-458D356D504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2373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56A461-EA6A-5444-9DB9-803F995328F6}" type="datetimeFigureOut">
              <a:rPr lang="en-US" smtClean="0"/>
              <a:t>1/19/26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6EFE0-9312-8047-8AD2-458D356D504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9146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56A461-EA6A-5444-9DB9-803F995328F6}" type="datetimeFigureOut">
              <a:rPr lang="en-US" smtClean="0"/>
              <a:t>1/19/26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6EFE0-9312-8047-8AD2-458D356D504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39179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7600">
            <a:alpha val="1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56A461-EA6A-5444-9DB9-803F995328F6}" type="datetimeFigureOut">
              <a:rPr lang="en-US" smtClean="0"/>
              <a:t>1/19/26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16EFE0-9312-8047-8AD2-458D356D504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5515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jpe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emf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emf"/><Relationship Id="rId5" Type="http://schemas.openxmlformats.org/officeDocument/2006/relationships/image" Target="../media/image18.emf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emf"/><Relationship Id="rId3" Type="http://schemas.openxmlformats.org/officeDocument/2006/relationships/image" Target="../media/image1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emf"/><Relationship Id="rId5" Type="http://schemas.openxmlformats.org/officeDocument/2006/relationships/image" Target="../media/image20.emf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emf"/><Relationship Id="rId3" Type="http://schemas.openxmlformats.org/officeDocument/2006/relationships/image" Target="../media/image1.png"/><Relationship Id="rId7" Type="http://schemas.openxmlformats.org/officeDocument/2006/relationships/image" Target="../media/image28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emf"/><Relationship Id="rId11" Type="http://schemas.openxmlformats.org/officeDocument/2006/relationships/image" Target="../media/image32.emf"/><Relationship Id="rId5" Type="http://schemas.openxmlformats.org/officeDocument/2006/relationships/image" Target="../media/image26.emf"/><Relationship Id="rId10" Type="http://schemas.openxmlformats.org/officeDocument/2006/relationships/image" Target="../media/image31.emf"/><Relationship Id="rId4" Type="http://schemas.openxmlformats.org/officeDocument/2006/relationships/image" Target="../media/image30.png"/><Relationship Id="rId9" Type="http://schemas.openxmlformats.org/officeDocument/2006/relationships/image" Target="../media/image30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emf"/><Relationship Id="rId4" Type="http://schemas.openxmlformats.org/officeDocument/2006/relationships/image" Target="../media/image38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emf"/><Relationship Id="rId5" Type="http://schemas.openxmlformats.org/officeDocument/2006/relationships/image" Target="../media/image34.emf"/><Relationship Id="rId4" Type="http://schemas.openxmlformats.org/officeDocument/2006/relationships/image" Target="../media/image38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3.e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emf"/><Relationship Id="rId5" Type="http://schemas.openxmlformats.org/officeDocument/2006/relationships/image" Target="../media/image34.emf"/><Relationship Id="rId4" Type="http://schemas.openxmlformats.org/officeDocument/2006/relationships/image" Target="../media/image38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emf"/><Relationship Id="rId4" Type="http://schemas.openxmlformats.org/officeDocument/2006/relationships/image" Target="../media/image4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emf"/><Relationship Id="rId5" Type="http://schemas.openxmlformats.org/officeDocument/2006/relationships/image" Target="../media/image37.emf"/><Relationship Id="rId4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6.em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emf"/><Relationship Id="rId5" Type="http://schemas.openxmlformats.org/officeDocument/2006/relationships/image" Target="../media/image38.emf"/><Relationship Id="rId4" Type="http://schemas.openxmlformats.org/officeDocument/2006/relationships/image" Target="../media/image4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emf"/><Relationship Id="rId5" Type="http://schemas.openxmlformats.org/officeDocument/2006/relationships/image" Target="../media/image39.emf"/><Relationship Id="rId4" Type="http://schemas.openxmlformats.org/officeDocument/2006/relationships/image" Target="../media/image4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emf"/><Relationship Id="rId4" Type="http://schemas.openxmlformats.org/officeDocument/2006/relationships/image" Target="../media/image5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jpeg"/><Relationship Id="rId5" Type="http://schemas.openxmlformats.org/officeDocument/2006/relationships/image" Target="../media/image42.emf"/><Relationship Id="rId4" Type="http://schemas.openxmlformats.org/officeDocument/2006/relationships/image" Target="../media/image5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emf"/><Relationship Id="rId4" Type="http://schemas.openxmlformats.org/officeDocument/2006/relationships/image" Target="../media/image5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4.em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emf"/><Relationship Id="rId3" Type="http://schemas.openxmlformats.org/officeDocument/2006/relationships/image" Target="../media/image1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Relationship Id="rId9" Type="http://schemas.openxmlformats.org/officeDocument/2006/relationships/image" Target="../media/image45.emf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emf"/><Relationship Id="rId3" Type="http://schemas.openxmlformats.org/officeDocument/2006/relationships/image" Target="../media/image1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Relationship Id="rId9" Type="http://schemas.openxmlformats.org/officeDocument/2006/relationships/image" Target="../media/image45.e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7.png"/><Relationship Id="rId4" Type="http://schemas.openxmlformats.org/officeDocument/2006/relationships/image" Target="../media/image46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emf"/><Relationship Id="rId5" Type="http://schemas.openxmlformats.org/officeDocument/2006/relationships/image" Target="../media/image6.emf"/><Relationship Id="rId4" Type="http://schemas.openxmlformats.org/officeDocument/2006/relationships/image" Target="../media/image5.em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2.png"/><Relationship Id="rId5" Type="http://schemas.openxmlformats.org/officeDocument/2006/relationships/image" Target="../media/image50.png"/><Relationship Id="rId4" Type="http://schemas.openxmlformats.org/officeDocument/2006/relationships/image" Target="../media/image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emf"/><Relationship Id="rId5" Type="http://schemas.openxmlformats.org/officeDocument/2006/relationships/image" Target="../media/image9.emf"/><Relationship Id="rId4" Type="http://schemas.openxmlformats.org/officeDocument/2006/relationships/image" Target="../media/image8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1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emf"/><Relationship Id="rId5" Type="http://schemas.openxmlformats.org/officeDocument/2006/relationships/image" Target="../media/image9.emf"/><Relationship Id="rId4" Type="http://schemas.openxmlformats.org/officeDocument/2006/relationships/image" Target="../media/image8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7600">
            <a:alpha val="1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0"/>
            <a:ext cx="9144000" cy="1235075"/>
            <a:chOff x="0" y="-66259"/>
            <a:chExt cx="9144000" cy="1235075"/>
          </a:xfrm>
        </p:grpSpPr>
        <p:sp>
          <p:nvSpPr>
            <p:cNvPr id="30" name="Freeform 24"/>
            <p:cNvSpPr>
              <a:spLocks/>
            </p:cNvSpPr>
            <p:nvPr/>
          </p:nvSpPr>
          <p:spPr bwMode="auto">
            <a:xfrm>
              <a:off x="0" y="-66259"/>
              <a:ext cx="9144000" cy="1235075"/>
            </a:xfrm>
            <a:custGeom>
              <a:avLst/>
              <a:gdLst>
                <a:gd name="T0" fmla="*/ 0 w 1123"/>
                <a:gd name="T1" fmla="*/ 0 h 151"/>
                <a:gd name="T2" fmla="*/ 0 w 1123"/>
                <a:gd name="T3" fmla="*/ 151 h 151"/>
                <a:gd name="T4" fmla="*/ 844 w 1123"/>
                <a:gd name="T5" fmla="*/ 151 h 151"/>
                <a:gd name="T6" fmla="*/ 841 w 1123"/>
                <a:gd name="T7" fmla="*/ 148 h 151"/>
                <a:gd name="T8" fmla="*/ 832 w 1123"/>
                <a:gd name="T9" fmla="*/ 122 h 151"/>
                <a:gd name="T10" fmla="*/ 832 w 1123"/>
                <a:gd name="T11" fmla="*/ 72 h 151"/>
                <a:gd name="T12" fmla="*/ 859 w 1123"/>
                <a:gd name="T13" fmla="*/ 72 h 151"/>
                <a:gd name="T14" fmla="*/ 859 w 1123"/>
                <a:gd name="T15" fmla="*/ 124 h 151"/>
                <a:gd name="T16" fmla="*/ 863 w 1123"/>
                <a:gd name="T17" fmla="*/ 135 h 151"/>
                <a:gd name="T18" fmla="*/ 871 w 1123"/>
                <a:gd name="T19" fmla="*/ 138 h 151"/>
                <a:gd name="T20" fmla="*/ 880 w 1123"/>
                <a:gd name="T21" fmla="*/ 135 h 151"/>
                <a:gd name="T22" fmla="*/ 883 w 1123"/>
                <a:gd name="T23" fmla="*/ 124 h 151"/>
                <a:gd name="T24" fmla="*/ 883 w 1123"/>
                <a:gd name="T25" fmla="*/ 72 h 151"/>
                <a:gd name="T26" fmla="*/ 910 w 1123"/>
                <a:gd name="T27" fmla="*/ 72 h 151"/>
                <a:gd name="T28" fmla="*/ 910 w 1123"/>
                <a:gd name="T29" fmla="*/ 117 h 151"/>
                <a:gd name="T30" fmla="*/ 900 w 1123"/>
                <a:gd name="T31" fmla="*/ 148 h 151"/>
                <a:gd name="T32" fmla="*/ 897 w 1123"/>
                <a:gd name="T33" fmla="*/ 151 h 151"/>
                <a:gd name="T34" fmla="*/ 937 w 1123"/>
                <a:gd name="T35" fmla="*/ 151 h 151"/>
                <a:gd name="T36" fmla="*/ 920 w 1123"/>
                <a:gd name="T37" fmla="*/ 114 h 151"/>
                <a:gd name="T38" fmla="*/ 964 w 1123"/>
                <a:gd name="T39" fmla="*/ 69 h 151"/>
                <a:gd name="T40" fmla="*/ 998 w 1123"/>
                <a:gd name="T41" fmla="*/ 82 h 151"/>
                <a:gd name="T42" fmla="*/ 1005 w 1123"/>
                <a:gd name="T43" fmla="*/ 92 h 151"/>
                <a:gd name="T44" fmla="*/ 982 w 1123"/>
                <a:gd name="T45" fmla="*/ 103 h 151"/>
                <a:gd name="T46" fmla="*/ 965 w 1123"/>
                <a:gd name="T47" fmla="*/ 89 h 151"/>
                <a:gd name="T48" fmla="*/ 953 w 1123"/>
                <a:gd name="T49" fmla="*/ 94 h 151"/>
                <a:gd name="T50" fmla="*/ 947 w 1123"/>
                <a:gd name="T51" fmla="*/ 113 h 151"/>
                <a:gd name="T52" fmla="*/ 965 w 1123"/>
                <a:gd name="T53" fmla="*/ 137 h 151"/>
                <a:gd name="T54" fmla="*/ 982 w 1123"/>
                <a:gd name="T55" fmla="*/ 123 h 151"/>
                <a:gd name="T56" fmla="*/ 1005 w 1123"/>
                <a:gd name="T57" fmla="*/ 134 h 151"/>
                <a:gd name="T58" fmla="*/ 997 w 1123"/>
                <a:gd name="T59" fmla="*/ 146 h 151"/>
                <a:gd name="T60" fmla="*/ 991 w 1123"/>
                <a:gd name="T61" fmla="*/ 151 h 151"/>
                <a:gd name="T62" fmla="*/ 1016 w 1123"/>
                <a:gd name="T63" fmla="*/ 151 h 151"/>
                <a:gd name="T64" fmla="*/ 1016 w 1123"/>
                <a:gd name="T65" fmla="*/ 72 h 151"/>
                <a:gd name="T66" fmla="*/ 1042 w 1123"/>
                <a:gd name="T67" fmla="*/ 72 h 151"/>
                <a:gd name="T68" fmla="*/ 1042 w 1123"/>
                <a:gd name="T69" fmla="*/ 134 h 151"/>
                <a:gd name="T70" fmla="*/ 1077 w 1123"/>
                <a:gd name="T71" fmla="*/ 134 h 151"/>
                <a:gd name="T72" fmla="*/ 1077 w 1123"/>
                <a:gd name="T73" fmla="*/ 151 h 151"/>
                <a:gd name="T74" fmla="*/ 1123 w 1123"/>
                <a:gd name="T75" fmla="*/ 151 h 151"/>
                <a:gd name="T76" fmla="*/ 1123 w 1123"/>
                <a:gd name="T77" fmla="*/ 0 h 151"/>
                <a:gd name="T78" fmla="*/ 0 w 1123"/>
                <a:gd name="T79" fmla="*/ 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123" h="151">
                  <a:moveTo>
                    <a:pt x="0" y="0"/>
                  </a:moveTo>
                  <a:cubicBezTo>
                    <a:pt x="0" y="151"/>
                    <a:pt x="0" y="151"/>
                    <a:pt x="0" y="151"/>
                  </a:cubicBezTo>
                  <a:cubicBezTo>
                    <a:pt x="844" y="151"/>
                    <a:pt x="844" y="151"/>
                    <a:pt x="844" y="151"/>
                  </a:cubicBezTo>
                  <a:cubicBezTo>
                    <a:pt x="843" y="150"/>
                    <a:pt x="842" y="149"/>
                    <a:pt x="841" y="148"/>
                  </a:cubicBezTo>
                  <a:cubicBezTo>
                    <a:pt x="833" y="140"/>
                    <a:pt x="833" y="131"/>
                    <a:pt x="832" y="122"/>
                  </a:cubicBezTo>
                  <a:cubicBezTo>
                    <a:pt x="832" y="72"/>
                    <a:pt x="832" y="72"/>
                    <a:pt x="832" y="72"/>
                  </a:cubicBezTo>
                  <a:cubicBezTo>
                    <a:pt x="859" y="72"/>
                    <a:pt x="859" y="72"/>
                    <a:pt x="859" y="72"/>
                  </a:cubicBezTo>
                  <a:cubicBezTo>
                    <a:pt x="859" y="124"/>
                    <a:pt x="859" y="124"/>
                    <a:pt x="859" y="124"/>
                  </a:cubicBezTo>
                  <a:cubicBezTo>
                    <a:pt x="859" y="128"/>
                    <a:pt x="860" y="132"/>
                    <a:pt x="863" y="135"/>
                  </a:cubicBezTo>
                  <a:cubicBezTo>
                    <a:pt x="865" y="137"/>
                    <a:pt x="868" y="138"/>
                    <a:pt x="871" y="138"/>
                  </a:cubicBezTo>
                  <a:cubicBezTo>
                    <a:pt x="875" y="138"/>
                    <a:pt x="878" y="136"/>
                    <a:pt x="880" y="135"/>
                  </a:cubicBezTo>
                  <a:cubicBezTo>
                    <a:pt x="883" y="132"/>
                    <a:pt x="883" y="128"/>
                    <a:pt x="883" y="124"/>
                  </a:cubicBezTo>
                  <a:cubicBezTo>
                    <a:pt x="883" y="72"/>
                    <a:pt x="883" y="72"/>
                    <a:pt x="883" y="72"/>
                  </a:cubicBezTo>
                  <a:cubicBezTo>
                    <a:pt x="910" y="72"/>
                    <a:pt x="910" y="72"/>
                    <a:pt x="910" y="72"/>
                  </a:cubicBezTo>
                  <a:cubicBezTo>
                    <a:pt x="910" y="117"/>
                    <a:pt x="910" y="117"/>
                    <a:pt x="910" y="117"/>
                  </a:cubicBezTo>
                  <a:cubicBezTo>
                    <a:pt x="910" y="126"/>
                    <a:pt x="910" y="139"/>
                    <a:pt x="900" y="148"/>
                  </a:cubicBezTo>
                  <a:cubicBezTo>
                    <a:pt x="899" y="149"/>
                    <a:pt x="898" y="150"/>
                    <a:pt x="897" y="151"/>
                  </a:cubicBezTo>
                  <a:cubicBezTo>
                    <a:pt x="937" y="151"/>
                    <a:pt x="937" y="151"/>
                    <a:pt x="937" y="151"/>
                  </a:cubicBezTo>
                  <a:cubicBezTo>
                    <a:pt x="925" y="142"/>
                    <a:pt x="920" y="128"/>
                    <a:pt x="920" y="114"/>
                  </a:cubicBezTo>
                  <a:cubicBezTo>
                    <a:pt x="920" y="92"/>
                    <a:pt x="935" y="69"/>
                    <a:pt x="964" y="69"/>
                  </a:cubicBezTo>
                  <a:cubicBezTo>
                    <a:pt x="976" y="69"/>
                    <a:pt x="989" y="73"/>
                    <a:pt x="998" y="82"/>
                  </a:cubicBezTo>
                  <a:cubicBezTo>
                    <a:pt x="1001" y="86"/>
                    <a:pt x="1003" y="89"/>
                    <a:pt x="1005" y="92"/>
                  </a:cubicBezTo>
                  <a:cubicBezTo>
                    <a:pt x="982" y="103"/>
                    <a:pt x="982" y="103"/>
                    <a:pt x="982" y="103"/>
                  </a:cubicBezTo>
                  <a:cubicBezTo>
                    <a:pt x="980" y="98"/>
                    <a:pt x="976" y="89"/>
                    <a:pt x="965" y="89"/>
                  </a:cubicBezTo>
                  <a:cubicBezTo>
                    <a:pt x="959" y="89"/>
                    <a:pt x="955" y="92"/>
                    <a:pt x="953" y="94"/>
                  </a:cubicBezTo>
                  <a:cubicBezTo>
                    <a:pt x="947" y="100"/>
                    <a:pt x="947" y="109"/>
                    <a:pt x="947" y="113"/>
                  </a:cubicBezTo>
                  <a:cubicBezTo>
                    <a:pt x="947" y="125"/>
                    <a:pt x="952" y="137"/>
                    <a:pt x="965" y="137"/>
                  </a:cubicBezTo>
                  <a:cubicBezTo>
                    <a:pt x="977" y="137"/>
                    <a:pt x="981" y="126"/>
                    <a:pt x="982" y="123"/>
                  </a:cubicBezTo>
                  <a:cubicBezTo>
                    <a:pt x="1005" y="134"/>
                    <a:pt x="1005" y="134"/>
                    <a:pt x="1005" y="134"/>
                  </a:cubicBezTo>
                  <a:cubicBezTo>
                    <a:pt x="1003" y="138"/>
                    <a:pt x="1001" y="142"/>
                    <a:pt x="997" y="146"/>
                  </a:cubicBezTo>
                  <a:cubicBezTo>
                    <a:pt x="995" y="148"/>
                    <a:pt x="993" y="150"/>
                    <a:pt x="991" y="151"/>
                  </a:cubicBezTo>
                  <a:cubicBezTo>
                    <a:pt x="1016" y="151"/>
                    <a:pt x="1016" y="151"/>
                    <a:pt x="1016" y="151"/>
                  </a:cubicBezTo>
                  <a:cubicBezTo>
                    <a:pt x="1016" y="72"/>
                    <a:pt x="1016" y="72"/>
                    <a:pt x="1016" y="72"/>
                  </a:cubicBezTo>
                  <a:cubicBezTo>
                    <a:pt x="1042" y="72"/>
                    <a:pt x="1042" y="72"/>
                    <a:pt x="1042" y="72"/>
                  </a:cubicBezTo>
                  <a:cubicBezTo>
                    <a:pt x="1042" y="134"/>
                    <a:pt x="1042" y="134"/>
                    <a:pt x="1042" y="134"/>
                  </a:cubicBezTo>
                  <a:cubicBezTo>
                    <a:pt x="1077" y="134"/>
                    <a:pt x="1077" y="134"/>
                    <a:pt x="1077" y="134"/>
                  </a:cubicBezTo>
                  <a:cubicBezTo>
                    <a:pt x="1077" y="151"/>
                    <a:pt x="1077" y="151"/>
                    <a:pt x="1077" y="151"/>
                  </a:cubicBezTo>
                  <a:cubicBezTo>
                    <a:pt x="1123" y="151"/>
                    <a:pt x="1123" y="151"/>
                    <a:pt x="1123" y="151"/>
                  </a:cubicBezTo>
                  <a:cubicBezTo>
                    <a:pt x="1123" y="0"/>
                    <a:pt x="1123" y="0"/>
                    <a:pt x="112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EA76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420182" y="514785"/>
              <a:ext cx="257986" cy="303133"/>
            </a:xfrm>
            <a:prstGeom prst="rect">
              <a:avLst/>
            </a:prstGeom>
          </p:spPr>
        </p:pic>
      </p:grpSp>
      <p:sp>
        <p:nvSpPr>
          <p:cNvPr id="6" name="Rectangle 12"/>
          <p:cNvSpPr>
            <a:spLocks noChangeArrowheads="1"/>
          </p:cNvSpPr>
          <p:nvPr/>
        </p:nvSpPr>
        <p:spPr bwMode="auto">
          <a:xfrm>
            <a:off x="307617" y="3152740"/>
            <a:ext cx="4904714" cy="1558882"/>
          </a:xfrm>
          <a:prstGeom prst="rect">
            <a:avLst/>
          </a:prstGeom>
          <a:noFill/>
          <a:ln w="9525">
            <a:noFill/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0" tIns="0" rIns="0" bIns="0" numCol="1" spcCol="7200000">
            <a:noAutofit/>
          </a:bodyPr>
          <a:lstStyle/>
          <a:p>
            <a:r>
              <a:rPr lang="en-GB" sz="3600" baseline="30000" dirty="0">
                <a:solidFill>
                  <a:srgbClr val="EA7600"/>
                </a:solidFill>
                <a:latin typeface="Arial" charset="0"/>
                <a:ea typeface="Arial" charset="0"/>
                <a:cs typeface="Arial" charset="0"/>
              </a:rPr>
              <a:t>Astrophysical Plasmas </a:t>
            </a:r>
            <a:r>
              <a:rPr lang="en-GB" sz="3600" baseline="30000">
                <a:solidFill>
                  <a:srgbClr val="EA7600"/>
                </a:solidFill>
                <a:latin typeface="Arial" charset="0"/>
                <a:ea typeface="Arial" charset="0"/>
                <a:cs typeface="Arial" charset="0"/>
              </a:rPr>
              <a:t>and </a:t>
            </a:r>
            <a:br>
              <a:rPr lang="en-GB" sz="3600" baseline="30000">
                <a:solidFill>
                  <a:srgbClr val="EA7600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GB" sz="3600" baseline="30000">
                <a:solidFill>
                  <a:srgbClr val="EA7600"/>
                </a:solidFill>
                <a:latin typeface="Arial" charset="0"/>
                <a:ea typeface="Arial" charset="0"/>
                <a:cs typeface="Arial" charset="0"/>
              </a:rPr>
              <a:t>Cosmic </a:t>
            </a:r>
            <a:r>
              <a:rPr lang="en-GB" sz="3600" baseline="30000" dirty="0">
                <a:solidFill>
                  <a:srgbClr val="EA7600"/>
                </a:solidFill>
                <a:latin typeface="Arial" charset="0"/>
                <a:ea typeface="Arial" charset="0"/>
                <a:cs typeface="Arial" charset="0"/>
              </a:rPr>
              <a:t>Ray Propagation – Part II</a:t>
            </a:r>
            <a:endParaRPr lang="en-GB" sz="2800" baseline="30000" dirty="0">
              <a:latin typeface="Arial" charset="0"/>
              <a:ea typeface="Arial" charset="0"/>
              <a:cs typeface="Arial" charset="0"/>
            </a:endParaRPr>
          </a:p>
          <a:p>
            <a:endParaRPr lang="en-GB" sz="2800" baseline="30000" dirty="0">
              <a:latin typeface="Arial" charset="0"/>
              <a:ea typeface="Arial" charset="0"/>
              <a:cs typeface="Arial" charset="0"/>
            </a:endParaRPr>
          </a:p>
          <a:p>
            <a:r>
              <a:rPr lang="en-GB" sz="2800" baseline="30000" dirty="0">
                <a:latin typeface="Arial" charset="0"/>
                <a:ea typeface="Arial" charset="0"/>
                <a:cs typeface="Arial" charset="0"/>
              </a:rPr>
              <a:t>Daniel Verscharen</a:t>
            </a:r>
          </a:p>
          <a:p>
            <a:r>
              <a:rPr lang="en-GB" sz="2000" baseline="30000" dirty="0">
                <a:latin typeface="Arial" charset="0"/>
                <a:ea typeface="Arial" charset="0"/>
                <a:cs typeface="Arial" charset="0"/>
              </a:rPr>
              <a:t>University College London (@</a:t>
            </a:r>
            <a:r>
              <a:rPr lang="en-GB" sz="2000" baseline="30000" dirty="0" err="1">
                <a:latin typeface="Arial" charset="0"/>
                <a:ea typeface="Arial" charset="0"/>
                <a:cs typeface="Arial" charset="0"/>
              </a:rPr>
              <a:t>ucl</a:t>
            </a:r>
            <a:r>
              <a:rPr lang="en-GB" sz="2000" baseline="30000" dirty="0">
                <a:latin typeface="Arial" charset="0"/>
                <a:ea typeface="Arial" charset="0"/>
                <a:cs typeface="Arial" charset="0"/>
              </a:rPr>
              <a:t>),</a:t>
            </a:r>
          </a:p>
          <a:p>
            <a:r>
              <a:rPr lang="en-GB" sz="2000" baseline="30000" dirty="0" err="1">
                <a:latin typeface="Arial" charset="0"/>
                <a:ea typeface="Arial" charset="0"/>
                <a:cs typeface="Arial" charset="0"/>
              </a:rPr>
              <a:t>Mullard</a:t>
            </a:r>
            <a:r>
              <a:rPr lang="en-GB" sz="2000" baseline="30000" dirty="0">
                <a:latin typeface="Arial" charset="0"/>
                <a:ea typeface="Arial" charset="0"/>
                <a:cs typeface="Arial" charset="0"/>
              </a:rPr>
              <a:t> Space Science Laboratory (@</a:t>
            </a:r>
            <a:r>
              <a:rPr lang="en-GB" sz="2000" baseline="30000" dirty="0" err="1">
                <a:latin typeface="Arial" charset="0"/>
                <a:ea typeface="Arial" charset="0"/>
                <a:cs typeface="Arial" charset="0"/>
              </a:rPr>
              <a:t>MSSLSpaceLab</a:t>
            </a:r>
            <a:r>
              <a:rPr lang="en-GB" sz="2000" baseline="30000" dirty="0">
                <a:latin typeface="Arial" charset="0"/>
                <a:ea typeface="Arial" charset="0"/>
                <a:cs typeface="Arial" charset="0"/>
              </a:rPr>
              <a:t>)</a:t>
            </a:r>
          </a:p>
        </p:txBody>
      </p:sp>
      <p:sp>
        <p:nvSpPr>
          <p:cNvPr id="7" name="Rectangle 12"/>
          <p:cNvSpPr>
            <a:spLocks noChangeArrowheads="1"/>
          </p:cNvSpPr>
          <p:nvPr/>
        </p:nvSpPr>
        <p:spPr bwMode="auto">
          <a:xfrm>
            <a:off x="307617" y="4744624"/>
            <a:ext cx="2756116" cy="291042"/>
          </a:xfrm>
          <a:prstGeom prst="rect">
            <a:avLst/>
          </a:prstGeom>
          <a:noFill/>
          <a:ln w="9525">
            <a:noFill/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0" tIns="0" rIns="0" bIns="0" numCol="1" spcCol="7200000" anchor="b" anchorCtr="0">
            <a:noAutofit/>
          </a:bodyPr>
          <a:lstStyle/>
          <a:p>
            <a:r>
              <a:rPr lang="en-GB" baseline="-25000" dirty="0">
                <a:latin typeface="Arial" charset="0"/>
                <a:ea typeface="Arial" charset="0"/>
                <a:cs typeface="Arial" charset="0"/>
              </a:rPr>
              <a:t>19 January 2026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94124" y="253355"/>
            <a:ext cx="2933495" cy="169277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spAutoFit/>
          </a:bodyPr>
          <a:lstStyle/>
          <a:p>
            <a:r>
              <a:rPr lang="en-US" sz="1100" b="1" dirty="0">
                <a:solidFill>
                  <a:schemeClr val="bg1"/>
                </a:solidFill>
                <a:latin typeface="Arial"/>
                <a:cs typeface="Arial"/>
              </a:rPr>
              <a:t>MULLARD SPACE SCIENCE LABORATORY</a:t>
            </a:r>
          </a:p>
        </p:txBody>
      </p:sp>
      <p:pic>
        <p:nvPicPr>
          <p:cNvPr id="2" name="Grafik 1" descr="Ein Bild, das Fraktalkunst, Blau, Electric Blue (Farbe), Farbigkeit enthält.&#10;&#10;KI-generierte Inhalte können fehlerhaft sein.">
            <a:extLst>
              <a:ext uri="{FF2B5EF4-FFF2-40B4-BE49-F238E27FC236}">
                <a16:creationId xmlns:a16="http://schemas.microsoft.com/office/drawing/2014/main" id="{44401335-C48E-51E2-02CB-B77BCC3C40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2331" y="1235075"/>
            <a:ext cx="3931669" cy="3427390"/>
          </a:xfrm>
          <a:prstGeom prst="rect">
            <a:avLst/>
          </a:prstGeom>
        </p:spPr>
      </p:pic>
      <p:sp>
        <p:nvSpPr>
          <p:cNvPr id="3" name="TextBox 4">
            <a:extLst>
              <a:ext uri="{FF2B5EF4-FFF2-40B4-BE49-F238E27FC236}">
                <a16:creationId xmlns:a16="http://schemas.microsoft.com/office/drawing/2014/main" id="{ED28EB11-8625-1CF5-EAA2-C368550F948D}"/>
              </a:ext>
            </a:extLst>
          </p:cNvPr>
          <p:cNvSpPr txBox="1"/>
          <p:nvPr/>
        </p:nvSpPr>
        <p:spPr>
          <a:xfrm>
            <a:off x="8326552" y="4486988"/>
            <a:ext cx="888385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700" dirty="0">
                <a:solidFill>
                  <a:schemeClr val="bg1"/>
                </a:solidFill>
              </a:rPr>
              <a:t>(Franci et al., 2022)</a:t>
            </a: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52323689-4D44-2AAB-42CA-EC08DF436D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4146" y="4887491"/>
            <a:ext cx="2403445" cy="222597"/>
          </a:xfrm>
          <a:prstGeom prst="rect">
            <a:avLst/>
          </a:prstGeom>
        </p:spPr>
      </p:pic>
      <p:pic>
        <p:nvPicPr>
          <p:cNvPr id="12" name="Picture 7">
            <a:extLst>
              <a:ext uri="{FF2B5EF4-FFF2-40B4-BE49-F238E27FC236}">
                <a16:creationId xmlns:a16="http://schemas.microsoft.com/office/drawing/2014/main" id="{6618434B-5859-3E78-C291-2719607608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78168" y="4836056"/>
            <a:ext cx="2403445" cy="325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5663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509A32-3FFB-1375-CC49-2C4E7EACF5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2A3DF238-C30E-FE0A-EF4E-3142AF08ACE2}"/>
              </a:ext>
            </a:extLst>
          </p:cNvPr>
          <p:cNvGrpSpPr/>
          <p:nvPr/>
        </p:nvGrpSpPr>
        <p:grpSpPr>
          <a:xfrm>
            <a:off x="0" y="-1588"/>
            <a:ext cx="9144000" cy="741363"/>
            <a:chOff x="0" y="-1588"/>
            <a:chExt cx="9144000" cy="741363"/>
          </a:xfrm>
        </p:grpSpPr>
        <p:sp>
          <p:nvSpPr>
            <p:cNvPr id="16" name="Freeform 5">
              <a:extLst>
                <a:ext uri="{FF2B5EF4-FFF2-40B4-BE49-F238E27FC236}">
                  <a16:creationId xmlns:a16="http://schemas.microsoft.com/office/drawing/2014/main" id="{2A5E2CA7-E4B0-E1A1-3372-02899871DEC0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-1588"/>
              <a:ext cx="9144000" cy="741363"/>
            </a:xfrm>
            <a:custGeom>
              <a:avLst/>
              <a:gdLst>
                <a:gd name="T0" fmla="*/ 0 w 1123"/>
                <a:gd name="T1" fmla="*/ 0 h 90"/>
                <a:gd name="T2" fmla="*/ 0 w 1123"/>
                <a:gd name="T3" fmla="*/ 90 h 90"/>
                <a:gd name="T4" fmla="*/ 957 w 1123"/>
                <a:gd name="T5" fmla="*/ 90 h 90"/>
                <a:gd name="T6" fmla="*/ 955 w 1123"/>
                <a:gd name="T7" fmla="*/ 89 h 90"/>
                <a:gd name="T8" fmla="*/ 949 w 1123"/>
                <a:gd name="T9" fmla="*/ 73 h 90"/>
                <a:gd name="T10" fmla="*/ 949 w 1123"/>
                <a:gd name="T11" fmla="*/ 43 h 90"/>
                <a:gd name="T12" fmla="*/ 966 w 1123"/>
                <a:gd name="T13" fmla="*/ 43 h 90"/>
                <a:gd name="T14" fmla="*/ 966 w 1123"/>
                <a:gd name="T15" fmla="*/ 74 h 90"/>
                <a:gd name="T16" fmla="*/ 967 w 1123"/>
                <a:gd name="T17" fmla="*/ 80 h 90"/>
                <a:gd name="T18" fmla="*/ 973 w 1123"/>
                <a:gd name="T19" fmla="*/ 82 h 90"/>
                <a:gd name="T20" fmla="*/ 978 w 1123"/>
                <a:gd name="T21" fmla="*/ 80 h 90"/>
                <a:gd name="T22" fmla="*/ 980 w 1123"/>
                <a:gd name="T23" fmla="*/ 74 h 90"/>
                <a:gd name="T24" fmla="*/ 980 w 1123"/>
                <a:gd name="T25" fmla="*/ 43 h 90"/>
                <a:gd name="T26" fmla="*/ 996 w 1123"/>
                <a:gd name="T27" fmla="*/ 43 h 90"/>
                <a:gd name="T28" fmla="*/ 996 w 1123"/>
                <a:gd name="T29" fmla="*/ 70 h 90"/>
                <a:gd name="T30" fmla="*/ 990 w 1123"/>
                <a:gd name="T31" fmla="*/ 89 h 90"/>
                <a:gd name="T32" fmla="*/ 988 w 1123"/>
                <a:gd name="T33" fmla="*/ 90 h 90"/>
                <a:gd name="T34" fmla="*/ 1012 w 1123"/>
                <a:gd name="T35" fmla="*/ 90 h 90"/>
                <a:gd name="T36" fmla="*/ 1002 w 1123"/>
                <a:gd name="T37" fmla="*/ 68 h 90"/>
                <a:gd name="T38" fmla="*/ 1028 w 1123"/>
                <a:gd name="T39" fmla="*/ 41 h 90"/>
                <a:gd name="T40" fmla="*/ 1048 w 1123"/>
                <a:gd name="T41" fmla="*/ 49 h 90"/>
                <a:gd name="T42" fmla="*/ 1052 w 1123"/>
                <a:gd name="T43" fmla="*/ 55 h 90"/>
                <a:gd name="T44" fmla="*/ 1039 w 1123"/>
                <a:gd name="T45" fmla="*/ 62 h 90"/>
                <a:gd name="T46" fmla="*/ 1028 w 1123"/>
                <a:gd name="T47" fmla="*/ 53 h 90"/>
                <a:gd name="T48" fmla="*/ 1022 w 1123"/>
                <a:gd name="T49" fmla="*/ 56 h 90"/>
                <a:gd name="T50" fmla="*/ 1018 w 1123"/>
                <a:gd name="T51" fmla="*/ 67 h 90"/>
                <a:gd name="T52" fmla="*/ 1028 w 1123"/>
                <a:gd name="T53" fmla="*/ 82 h 90"/>
                <a:gd name="T54" fmla="*/ 1039 w 1123"/>
                <a:gd name="T55" fmla="*/ 74 h 90"/>
                <a:gd name="T56" fmla="*/ 1052 w 1123"/>
                <a:gd name="T57" fmla="*/ 80 h 90"/>
                <a:gd name="T58" fmla="*/ 1047 w 1123"/>
                <a:gd name="T59" fmla="*/ 87 h 90"/>
                <a:gd name="T60" fmla="*/ 1044 w 1123"/>
                <a:gd name="T61" fmla="*/ 90 h 90"/>
                <a:gd name="T62" fmla="*/ 1059 w 1123"/>
                <a:gd name="T63" fmla="*/ 90 h 90"/>
                <a:gd name="T64" fmla="*/ 1059 w 1123"/>
                <a:gd name="T65" fmla="*/ 43 h 90"/>
                <a:gd name="T66" fmla="*/ 1075 w 1123"/>
                <a:gd name="T67" fmla="*/ 43 h 90"/>
                <a:gd name="T68" fmla="*/ 1075 w 1123"/>
                <a:gd name="T69" fmla="*/ 80 h 90"/>
                <a:gd name="T70" fmla="*/ 1096 w 1123"/>
                <a:gd name="T71" fmla="*/ 80 h 90"/>
                <a:gd name="T72" fmla="*/ 1096 w 1123"/>
                <a:gd name="T73" fmla="*/ 90 h 90"/>
                <a:gd name="T74" fmla="*/ 1123 w 1123"/>
                <a:gd name="T75" fmla="*/ 90 h 90"/>
                <a:gd name="T76" fmla="*/ 1123 w 1123"/>
                <a:gd name="T77" fmla="*/ 0 h 90"/>
                <a:gd name="T78" fmla="*/ 0 w 1123"/>
                <a:gd name="T79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123" h="90">
                  <a:moveTo>
                    <a:pt x="0" y="0"/>
                  </a:moveTo>
                  <a:cubicBezTo>
                    <a:pt x="0" y="90"/>
                    <a:pt x="0" y="90"/>
                    <a:pt x="0" y="90"/>
                  </a:cubicBezTo>
                  <a:cubicBezTo>
                    <a:pt x="957" y="90"/>
                    <a:pt x="957" y="90"/>
                    <a:pt x="957" y="90"/>
                  </a:cubicBezTo>
                  <a:cubicBezTo>
                    <a:pt x="956" y="90"/>
                    <a:pt x="955" y="89"/>
                    <a:pt x="955" y="89"/>
                  </a:cubicBezTo>
                  <a:cubicBezTo>
                    <a:pt x="950" y="84"/>
                    <a:pt x="950" y="78"/>
                    <a:pt x="949" y="73"/>
                  </a:cubicBezTo>
                  <a:cubicBezTo>
                    <a:pt x="949" y="43"/>
                    <a:pt x="949" y="43"/>
                    <a:pt x="949" y="43"/>
                  </a:cubicBezTo>
                  <a:cubicBezTo>
                    <a:pt x="966" y="43"/>
                    <a:pt x="966" y="43"/>
                    <a:pt x="966" y="43"/>
                  </a:cubicBezTo>
                  <a:cubicBezTo>
                    <a:pt x="966" y="74"/>
                    <a:pt x="966" y="74"/>
                    <a:pt x="966" y="74"/>
                  </a:cubicBezTo>
                  <a:cubicBezTo>
                    <a:pt x="966" y="76"/>
                    <a:pt x="966" y="79"/>
                    <a:pt x="967" y="80"/>
                  </a:cubicBezTo>
                  <a:cubicBezTo>
                    <a:pt x="969" y="82"/>
                    <a:pt x="971" y="82"/>
                    <a:pt x="973" y="82"/>
                  </a:cubicBezTo>
                  <a:cubicBezTo>
                    <a:pt x="975" y="82"/>
                    <a:pt x="977" y="81"/>
                    <a:pt x="978" y="80"/>
                  </a:cubicBezTo>
                  <a:cubicBezTo>
                    <a:pt x="979" y="79"/>
                    <a:pt x="980" y="76"/>
                    <a:pt x="980" y="74"/>
                  </a:cubicBezTo>
                  <a:cubicBezTo>
                    <a:pt x="980" y="43"/>
                    <a:pt x="980" y="43"/>
                    <a:pt x="980" y="43"/>
                  </a:cubicBezTo>
                  <a:cubicBezTo>
                    <a:pt x="996" y="43"/>
                    <a:pt x="996" y="43"/>
                    <a:pt x="996" y="43"/>
                  </a:cubicBezTo>
                  <a:cubicBezTo>
                    <a:pt x="996" y="70"/>
                    <a:pt x="996" y="70"/>
                    <a:pt x="996" y="70"/>
                  </a:cubicBezTo>
                  <a:cubicBezTo>
                    <a:pt x="996" y="75"/>
                    <a:pt x="996" y="83"/>
                    <a:pt x="990" y="89"/>
                  </a:cubicBezTo>
                  <a:cubicBezTo>
                    <a:pt x="989" y="89"/>
                    <a:pt x="989" y="90"/>
                    <a:pt x="988" y="90"/>
                  </a:cubicBezTo>
                  <a:cubicBezTo>
                    <a:pt x="1012" y="90"/>
                    <a:pt x="1012" y="90"/>
                    <a:pt x="1012" y="90"/>
                  </a:cubicBezTo>
                  <a:cubicBezTo>
                    <a:pt x="1005" y="85"/>
                    <a:pt x="1002" y="76"/>
                    <a:pt x="1002" y="68"/>
                  </a:cubicBezTo>
                  <a:cubicBezTo>
                    <a:pt x="1002" y="55"/>
                    <a:pt x="1011" y="41"/>
                    <a:pt x="1028" y="41"/>
                  </a:cubicBezTo>
                  <a:cubicBezTo>
                    <a:pt x="1035" y="41"/>
                    <a:pt x="1043" y="44"/>
                    <a:pt x="1048" y="49"/>
                  </a:cubicBezTo>
                  <a:cubicBezTo>
                    <a:pt x="1050" y="51"/>
                    <a:pt x="1051" y="53"/>
                    <a:pt x="1052" y="55"/>
                  </a:cubicBezTo>
                  <a:cubicBezTo>
                    <a:pt x="1039" y="62"/>
                    <a:pt x="1039" y="62"/>
                    <a:pt x="1039" y="62"/>
                  </a:cubicBezTo>
                  <a:cubicBezTo>
                    <a:pt x="1038" y="59"/>
                    <a:pt x="1035" y="53"/>
                    <a:pt x="1028" y="53"/>
                  </a:cubicBezTo>
                  <a:cubicBezTo>
                    <a:pt x="1025" y="53"/>
                    <a:pt x="1023" y="55"/>
                    <a:pt x="1022" y="56"/>
                  </a:cubicBezTo>
                  <a:cubicBezTo>
                    <a:pt x="1018" y="60"/>
                    <a:pt x="1018" y="65"/>
                    <a:pt x="1018" y="67"/>
                  </a:cubicBezTo>
                  <a:cubicBezTo>
                    <a:pt x="1018" y="75"/>
                    <a:pt x="1021" y="82"/>
                    <a:pt x="1028" y="82"/>
                  </a:cubicBezTo>
                  <a:cubicBezTo>
                    <a:pt x="1036" y="82"/>
                    <a:pt x="1038" y="75"/>
                    <a:pt x="1039" y="74"/>
                  </a:cubicBezTo>
                  <a:cubicBezTo>
                    <a:pt x="1052" y="80"/>
                    <a:pt x="1052" y="80"/>
                    <a:pt x="1052" y="80"/>
                  </a:cubicBezTo>
                  <a:cubicBezTo>
                    <a:pt x="1051" y="83"/>
                    <a:pt x="1050" y="85"/>
                    <a:pt x="1047" y="87"/>
                  </a:cubicBezTo>
                  <a:cubicBezTo>
                    <a:pt x="1046" y="88"/>
                    <a:pt x="1045" y="89"/>
                    <a:pt x="1044" y="90"/>
                  </a:cubicBezTo>
                  <a:cubicBezTo>
                    <a:pt x="1059" y="90"/>
                    <a:pt x="1059" y="90"/>
                    <a:pt x="1059" y="90"/>
                  </a:cubicBezTo>
                  <a:cubicBezTo>
                    <a:pt x="1059" y="43"/>
                    <a:pt x="1059" y="43"/>
                    <a:pt x="1059" y="43"/>
                  </a:cubicBezTo>
                  <a:cubicBezTo>
                    <a:pt x="1075" y="43"/>
                    <a:pt x="1075" y="43"/>
                    <a:pt x="1075" y="43"/>
                  </a:cubicBezTo>
                  <a:cubicBezTo>
                    <a:pt x="1075" y="80"/>
                    <a:pt x="1075" y="80"/>
                    <a:pt x="1075" y="80"/>
                  </a:cubicBezTo>
                  <a:cubicBezTo>
                    <a:pt x="1096" y="80"/>
                    <a:pt x="1096" y="80"/>
                    <a:pt x="1096" y="80"/>
                  </a:cubicBezTo>
                  <a:cubicBezTo>
                    <a:pt x="1096" y="90"/>
                    <a:pt x="1096" y="90"/>
                    <a:pt x="1096" y="90"/>
                  </a:cubicBezTo>
                  <a:cubicBezTo>
                    <a:pt x="1123" y="90"/>
                    <a:pt x="1123" y="90"/>
                    <a:pt x="1123" y="90"/>
                  </a:cubicBezTo>
                  <a:cubicBezTo>
                    <a:pt x="1123" y="0"/>
                    <a:pt x="1123" y="0"/>
                    <a:pt x="112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EA76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C6A2C3D8-E6E3-7266-3AC6-537FF1F93D6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524000" y="360000"/>
              <a:ext cx="147064" cy="172800"/>
            </a:xfrm>
            <a:prstGeom prst="rect">
              <a:avLst/>
            </a:prstGeom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DB89F6D3-AA6D-A0F5-42EC-BBFBA063CB55}"/>
              </a:ext>
            </a:extLst>
          </p:cNvPr>
          <p:cNvSpPr txBox="1"/>
          <p:nvPr/>
        </p:nvSpPr>
        <p:spPr>
          <a:xfrm>
            <a:off x="239573" y="163468"/>
            <a:ext cx="70448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(M)HD turbulence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70">
                <a:extLst>
                  <a:ext uri="{FF2B5EF4-FFF2-40B4-BE49-F238E27FC236}">
                    <a16:creationId xmlns:a16="http://schemas.microsoft.com/office/drawing/2014/main" id="{CA1E1BD0-FC46-81DC-EF75-6371C0A989E2}"/>
                  </a:ext>
                </a:extLst>
              </p:cNvPr>
              <p:cNvSpPr txBox="1"/>
              <p:nvPr/>
            </p:nvSpPr>
            <p:spPr>
              <a:xfrm>
                <a:off x="220779" y="871300"/>
                <a:ext cx="8702442" cy="23391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000" dirty="0"/>
                  <a:t>Power spectrum of turbulent fluctuations</a:t>
                </a:r>
              </a:p>
              <a:p>
                <a:r>
                  <a:rPr lang="en-GB" u="sng" dirty="0"/>
                  <a:t>Assumption:</a:t>
                </a:r>
                <a:r>
                  <a:rPr lang="en-GB" dirty="0"/>
                  <a:t> At intermediate scales, energy just transfers from scale to scale (locally) without dissipation and at a constant rate (no pile-up of energy at certain scales).</a:t>
                </a:r>
              </a:p>
              <a:p>
                <a:endParaRPr lang="en-GB" dirty="0"/>
              </a:p>
              <a:p>
                <a:r>
                  <a:rPr lang="en-GB" dirty="0"/>
                  <a:t>Consider turbulent eddy of scale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ℓ</m:t>
                    </m:r>
                  </m:oMath>
                </a14:m>
                <a:r>
                  <a:rPr lang="en-GB" dirty="0"/>
                  <a:t> and velocity difference (fluctuation)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𝛿</m:t>
                    </m:r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𝑈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ℓ</m:t>
                        </m:r>
                      </m:sub>
                    </m:sSub>
                  </m:oMath>
                </a14:m>
                <a:r>
                  <a:rPr lang="en-GB" dirty="0"/>
                  <a:t>. </a:t>
                </a:r>
              </a:p>
              <a:p>
                <a:r>
                  <a:rPr lang="en-GB" dirty="0"/>
                  <a:t>The typical eddy turn-over time is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𝜏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∼ℓ/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𝛿</m:t>
                    </m:r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𝑈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ℓ</m:t>
                        </m:r>
                      </m:sub>
                    </m:sSub>
                  </m:oMath>
                </a14:m>
                <a:r>
                  <a:rPr lang="en-GB" dirty="0"/>
                  <a:t>.</a:t>
                </a:r>
              </a:p>
              <a:p>
                <a:endParaRPr lang="en-GB" dirty="0"/>
              </a:p>
              <a:p>
                <a:endParaRPr lang="en-GB" dirty="0"/>
              </a:p>
            </p:txBody>
          </p:sp>
        </mc:Choice>
        <mc:Fallback xmlns="">
          <p:sp>
            <p:nvSpPr>
              <p:cNvPr id="7" name="TextBox 70">
                <a:extLst>
                  <a:ext uri="{FF2B5EF4-FFF2-40B4-BE49-F238E27FC236}">
                    <a16:creationId xmlns:a16="http://schemas.microsoft.com/office/drawing/2014/main" id="{CA1E1BD0-FC46-81DC-EF75-6371C0A989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779" y="871300"/>
                <a:ext cx="8702442" cy="2339102"/>
              </a:xfrm>
              <a:prstGeom prst="rect">
                <a:avLst/>
              </a:prstGeom>
              <a:blipFill>
                <a:blip r:embed="rId4"/>
                <a:stretch>
                  <a:fillRect l="-729" t="-162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351293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F7D51F-8E32-6D43-1497-565EA738EF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D6E27566-4FD7-E976-80E4-209C4CFA4724}"/>
              </a:ext>
            </a:extLst>
          </p:cNvPr>
          <p:cNvGrpSpPr/>
          <p:nvPr/>
        </p:nvGrpSpPr>
        <p:grpSpPr>
          <a:xfrm>
            <a:off x="0" y="-1588"/>
            <a:ext cx="9144000" cy="741363"/>
            <a:chOff x="0" y="-1588"/>
            <a:chExt cx="9144000" cy="741363"/>
          </a:xfrm>
        </p:grpSpPr>
        <p:sp>
          <p:nvSpPr>
            <p:cNvPr id="16" name="Freeform 5">
              <a:extLst>
                <a:ext uri="{FF2B5EF4-FFF2-40B4-BE49-F238E27FC236}">
                  <a16:creationId xmlns:a16="http://schemas.microsoft.com/office/drawing/2014/main" id="{FBECC360-2438-C1B1-E482-89449D7CD404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-1588"/>
              <a:ext cx="9144000" cy="741363"/>
            </a:xfrm>
            <a:custGeom>
              <a:avLst/>
              <a:gdLst>
                <a:gd name="T0" fmla="*/ 0 w 1123"/>
                <a:gd name="T1" fmla="*/ 0 h 90"/>
                <a:gd name="T2" fmla="*/ 0 w 1123"/>
                <a:gd name="T3" fmla="*/ 90 h 90"/>
                <a:gd name="T4" fmla="*/ 957 w 1123"/>
                <a:gd name="T5" fmla="*/ 90 h 90"/>
                <a:gd name="T6" fmla="*/ 955 w 1123"/>
                <a:gd name="T7" fmla="*/ 89 h 90"/>
                <a:gd name="T8" fmla="*/ 949 w 1123"/>
                <a:gd name="T9" fmla="*/ 73 h 90"/>
                <a:gd name="T10" fmla="*/ 949 w 1123"/>
                <a:gd name="T11" fmla="*/ 43 h 90"/>
                <a:gd name="T12" fmla="*/ 966 w 1123"/>
                <a:gd name="T13" fmla="*/ 43 h 90"/>
                <a:gd name="T14" fmla="*/ 966 w 1123"/>
                <a:gd name="T15" fmla="*/ 74 h 90"/>
                <a:gd name="T16" fmla="*/ 967 w 1123"/>
                <a:gd name="T17" fmla="*/ 80 h 90"/>
                <a:gd name="T18" fmla="*/ 973 w 1123"/>
                <a:gd name="T19" fmla="*/ 82 h 90"/>
                <a:gd name="T20" fmla="*/ 978 w 1123"/>
                <a:gd name="T21" fmla="*/ 80 h 90"/>
                <a:gd name="T22" fmla="*/ 980 w 1123"/>
                <a:gd name="T23" fmla="*/ 74 h 90"/>
                <a:gd name="T24" fmla="*/ 980 w 1123"/>
                <a:gd name="T25" fmla="*/ 43 h 90"/>
                <a:gd name="T26" fmla="*/ 996 w 1123"/>
                <a:gd name="T27" fmla="*/ 43 h 90"/>
                <a:gd name="T28" fmla="*/ 996 w 1123"/>
                <a:gd name="T29" fmla="*/ 70 h 90"/>
                <a:gd name="T30" fmla="*/ 990 w 1123"/>
                <a:gd name="T31" fmla="*/ 89 h 90"/>
                <a:gd name="T32" fmla="*/ 988 w 1123"/>
                <a:gd name="T33" fmla="*/ 90 h 90"/>
                <a:gd name="T34" fmla="*/ 1012 w 1123"/>
                <a:gd name="T35" fmla="*/ 90 h 90"/>
                <a:gd name="T36" fmla="*/ 1002 w 1123"/>
                <a:gd name="T37" fmla="*/ 68 h 90"/>
                <a:gd name="T38" fmla="*/ 1028 w 1123"/>
                <a:gd name="T39" fmla="*/ 41 h 90"/>
                <a:gd name="T40" fmla="*/ 1048 w 1123"/>
                <a:gd name="T41" fmla="*/ 49 h 90"/>
                <a:gd name="T42" fmla="*/ 1052 w 1123"/>
                <a:gd name="T43" fmla="*/ 55 h 90"/>
                <a:gd name="T44" fmla="*/ 1039 w 1123"/>
                <a:gd name="T45" fmla="*/ 62 h 90"/>
                <a:gd name="T46" fmla="*/ 1028 w 1123"/>
                <a:gd name="T47" fmla="*/ 53 h 90"/>
                <a:gd name="T48" fmla="*/ 1022 w 1123"/>
                <a:gd name="T49" fmla="*/ 56 h 90"/>
                <a:gd name="T50" fmla="*/ 1018 w 1123"/>
                <a:gd name="T51" fmla="*/ 67 h 90"/>
                <a:gd name="T52" fmla="*/ 1028 w 1123"/>
                <a:gd name="T53" fmla="*/ 82 h 90"/>
                <a:gd name="T54" fmla="*/ 1039 w 1123"/>
                <a:gd name="T55" fmla="*/ 74 h 90"/>
                <a:gd name="T56" fmla="*/ 1052 w 1123"/>
                <a:gd name="T57" fmla="*/ 80 h 90"/>
                <a:gd name="T58" fmla="*/ 1047 w 1123"/>
                <a:gd name="T59" fmla="*/ 87 h 90"/>
                <a:gd name="T60" fmla="*/ 1044 w 1123"/>
                <a:gd name="T61" fmla="*/ 90 h 90"/>
                <a:gd name="T62" fmla="*/ 1059 w 1123"/>
                <a:gd name="T63" fmla="*/ 90 h 90"/>
                <a:gd name="T64" fmla="*/ 1059 w 1123"/>
                <a:gd name="T65" fmla="*/ 43 h 90"/>
                <a:gd name="T66" fmla="*/ 1075 w 1123"/>
                <a:gd name="T67" fmla="*/ 43 h 90"/>
                <a:gd name="T68" fmla="*/ 1075 w 1123"/>
                <a:gd name="T69" fmla="*/ 80 h 90"/>
                <a:gd name="T70" fmla="*/ 1096 w 1123"/>
                <a:gd name="T71" fmla="*/ 80 h 90"/>
                <a:gd name="T72" fmla="*/ 1096 w 1123"/>
                <a:gd name="T73" fmla="*/ 90 h 90"/>
                <a:gd name="T74" fmla="*/ 1123 w 1123"/>
                <a:gd name="T75" fmla="*/ 90 h 90"/>
                <a:gd name="T76" fmla="*/ 1123 w 1123"/>
                <a:gd name="T77" fmla="*/ 0 h 90"/>
                <a:gd name="T78" fmla="*/ 0 w 1123"/>
                <a:gd name="T79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123" h="90">
                  <a:moveTo>
                    <a:pt x="0" y="0"/>
                  </a:moveTo>
                  <a:cubicBezTo>
                    <a:pt x="0" y="90"/>
                    <a:pt x="0" y="90"/>
                    <a:pt x="0" y="90"/>
                  </a:cubicBezTo>
                  <a:cubicBezTo>
                    <a:pt x="957" y="90"/>
                    <a:pt x="957" y="90"/>
                    <a:pt x="957" y="90"/>
                  </a:cubicBezTo>
                  <a:cubicBezTo>
                    <a:pt x="956" y="90"/>
                    <a:pt x="955" y="89"/>
                    <a:pt x="955" y="89"/>
                  </a:cubicBezTo>
                  <a:cubicBezTo>
                    <a:pt x="950" y="84"/>
                    <a:pt x="950" y="78"/>
                    <a:pt x="949" y="73"/>
                  </a:cubicBezTo>
                  <a:cubicBezTo>
                    <a:pt x="949" y="43"/>
                    <a:pt x="949" y="43"/>
                    <a:pt x="949" y="43"/>
                  </a:cubicBezTo>
                  <a:cubicBezTo>
                    <a:pt x="966" y="43"/>
                    <a:pt x="966" y="43"/>
                    <a:pt x="966" y="43"/>
                  </a:cubicBezTo>
                  <a:cubicBezTo>
                    <a:pt x="966" y="74"/>
                    <a:pt x="966" y="74"/>
                    <a:pt x="966" y="74"/>
                  </a:cubicBezTo>
                  <a:cubicBezTo>
                    <a:pt x="966" y="76"/>
                    <a:pt x="966" y="79"/>
                    <a:pt x="967" y="80"/>
                  </a:cubicBezTo>
                  <a:cubicBezTo>
                    <a:pt x="969" y="82"/>
                    <a:pt x="971" y="82"/>
                    <a:pt x="973" y="82"/>
                  </a:cubicBezTo>
                  <a:cubicBezTo>
                    <a:pt x="975" y="82"/>
                    <a:pt x="977" y="81"/>
                    <a:pt x="978" y="80"/>
                  </a:cubicBezTo>
                  <a:cubicBezTo>
                    <a:pt x="979" y="79"/>
                    <a:pt x="980" y="76"/>
                    <a:pt x="980" y="74"/>
                  </a:cubicBezTo>
                  <a:cubicBezTo>
                    <a:pt x="980" y="43"/>
                    <a:pt x="980" y="43"/>
                    <a:pt x="980" y="43"/>
                  </a:cubicBezTo>
                  <a:cubicBezTo>
                    <a:pt x="996" y="43"/>
                    <a:pt x="996" y="43"/>
                    <a:pt x="996" y="43"/>
                  </a:cubicBezTo>
                  <a:cubicBezTo>
                    <a:pt x="996" y="70"/>
                    <a:pt x="996" y="70"/>
                    <a:pt x="996" y="70"/>
                  </a:cubicBezTo>
                  <a:cubicBezTo>
                    <a:pt x="996" y="75"/>
                    <a:pt x="996" y="83"/>
                    <a:pt x="990" y="89"/>
                  </a:cubicBezTo>
                  <a:cubicBezTo>
                    <a:pt x="989" y="89"/>
                    <a:pt x="989" y="90"/>
                    <a:pt x="988" y="90"/>
                  </a:cubicBezTo>
                  <a:cubicBezTo>
                    <a:pt x="1012" y="90"/>
                    <a:pt x="1012" y="90"/>
                    <a:pt x="1012" y="90"/>
                  </a:cubicBezTo>
                  <a:cubicBezTo>
                    <a:pt x="1005" y="85"/>
                    <a:pt x="1002" y="76"/>
                    <a:pt x="1002" y="68"/>
                  </a:cubicBezTo>
                  <a:cubicBezTo>
                    <a:pt x="1002" y="55"/>
                    <a:pt x="1011" y="41"/>
                    <a:pt x="1028" y="41"/>
                  </a:cubicBezTo>
                  <a:cubicBezTo>
                    <a:pt x="1035" y="41"/>
                    <a:pt x="1043" y="44"/>
                    <a:pt x="1048" y="49"/>
                  </a:cubicBezTo>
                  <a:cubicBezTo>
                    <a:pt x="1050" y="51"/>
                    <a:pt x="1051" y="53"/>
                    <a:pt x="1052" y="55"/>
                  </a:cubicBezTo>
                  <a:cubicBezTo>
                    <a:pt x="1039" y="62"/>
                    <a:pt x="1039" y="62"/>
                    <a:pt x="1039" y="62"/>
                  </a:cubicBezTo>
                  <a:cubicBezTo>
                    <a:pt x="1038" y="59"/>
                    <a:pt x="1035" y="53"/>
                    <a:pt x="1028" y="53"/>
                  </a:cubicBezTo>
                  <a:cubicBezTo>
                    <a:pt x="1025" y="53"/>
                    <a:pt x="1023" y="55"/>
                    <a:pt x="1022" y="56"/>
                  </a:cubicBezTo>
                  <a:cubicBezTo>
                    <a:pt x="1018" y="60"/>
                    <a:pt x="1018" y="65"/>
                    <a:pt x="1018" y="67"/>
                  </a:cubicBezTo>
                  <a:cubicBezTo>
                    <a:pt x="1018" y="75"/>
                    <a:pt x="1021" y="82"/>
                    <a:pt x="1028" y="82"/>
                  </a:cubicBezTo>
                  <a:cubicBezTo>
                    <a:pt x="1036" y="82"/>
                    <a:pt x="1038" y="75"/>
                    <a:pt x="1039" y="74"/>
                  </a:cubicBezTo>
                  <a:cubicBezTo>
                    <a:pt x="1052" y="80"/>
                    <a:pt x="1052" y="80"/>
                    <a:pt x="1052" y="80"/>
                  </a:cubicBezTo>
                  <a:cubicBezTo>
                    <a:pt x="1051" y="83"/>
                    <a:pt x="1050" y="85"/>
                    <a:pt x="1047" y="87"/>
                  </a:cubicBezTo>
                  <a:cubicBezTo>
                    <a:pt x="1046" y="88"/>
                    <a:pt x="1045" y="89"/>
                    <a:pt x="1044" y="90"/>
                  </a:cubicBezTo>
                  <a:cubicBezTo>
                    <a:pt x="1059" y="90"/>
                    <a:pt x="1059" y="90"/>
                    <a:pt x="1059" y="90"/>
                  </a:cubicBezTo>
                  <a:cubicBezTo>
                    <a:pt x="1059" y="43"/>
                    <a:pt x="1059" y="43"/>
                    <a:pt x="1059" y="43"/>
                  </a:cubicBezTo>
                  <a:cubicBezTo>
                    <a:pt x="1075" y="43"/>
                    <a:pt x="1075" y="43"/>
                    <a:pt x="1075" y="43"/>
                  </a:cubicBezTo>
                  <a:cubicBezTo>
                    <a:pt x="1075" y="80"/>
                    <a:pt x="1075" y="80"/>
                    <a:pt x="1075" y="80"/>
                  </a:cubicBezTo>
                  <a:cubicBezTo>
                    <a:pt x="1096" y="80"/>
                    <a:pt x="1096" y="80"/>
                    <a:pt x="1096" y="80"/>
                  </a:cubicBezTo>
                  <a:cubicBezTo>
                    <a:pt x="1096" y="90"/>
                    <a:pt x="1096" y="90"/>
                    <a:pt x="1096" y="90"/>
                  </a:cubicBezTo>
                  <a:cubicBezTo>
                    <a:pt x="1123" y="90"/>
                    <a:pt x="1123" y="90"/>
                    <a:pt x="1123" y="90"/>
                  </a:cubicBezTo>
                  <a:cubicBezTo>
                    <a:pt x="1123" y="0"/>
                    <a:pt x="1123" y="0"/>
                    <a:pt x="112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EA76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29DDAB64-068A-5956-9044-A2484924211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524000" y="360000"/>
              <a:ext cx="147064" cy="172800"/>
            </a:xfrm>
            <a:prstGeom prst="rect">
              <a:avLst/>
            </a:prstGeom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57D1CFEF-A1FA-AFCF-907B-6DB16A0D4BC3}"/>
              </a:ext>
            </a:extLst>
          </p:cNvPr>
          <p:cNvSpPr txBox="1"/>
          <p:nvPr/>
        </p:nvSpPr>
        <p:spPr>
          <a:xfrm>
            <a:off x="239573" y="163468"/>
            <a:ext cx="70448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(M)HD turbulence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70">
                <a:extLst>
                  <a:ext uri="{FF2B5EF4-FFF2-40B4-BE49-F238E27FC236}">
                    <a16:creationId xmlns:a16="http://schemas.microsoft.com/office/drawing/2014/main" id="{32A4B2EA-7658-8BC6-5174-048644DF7F5B}"/>
                  </a:ext>
                </a:extLst>
              </p:cNvPr>
              <p:cNvSpPr txBox="1"/>
              <p:nvPr/>
            </p:nvSpPr>
            <p:spPr>
              <a:xfrm>
                <a:off x="220779" y="871300"/>
                <a:ext cx="8702442" cy="33891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000" dirty="0"/>
                  <a:t>Power spectrum of turbulent fluctuations</a:t>
                </a:r>
              </a:p>
              <a:p>
                <a:r>
                  <a:rPr lang="en-GB" u="sng" dirty="0"/>
                  <a:t>Assumption:</a:t>
                </a:r>
                <a:r>
                  <a:rPr lang="en-GB" dirty="0"/>
                  <a:t> At intermediate scales, energy just transfers from scale to scale (locally) without dissipation and at a constant rate (no pile-up of energy at certain scales).</a:t>
                </a:r>
              </a:p>
              <a:p>
                <a:endParaRPr lang="en-GB" dirty="0"/>
              </a:p>
              <a:p>
                <a:r>
                  <a:rPr lang="en-GB" dirty="0"/>
                  <a:t>Consider turbulent eddy of scale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ℓ</m:t>
                    </m:r>
                  </m:oMath>
                </a14:m>
                <a:r>
                  <a:rPr lang="en-GB" dirty="0"/>
                  <a:t> and velocity difference (fluctuation)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𝛿</m:t>
                    </m:r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𝑈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ℓ</m:t>
                        </m:r>
                      </m:sub>
                    </m:sSub>
                  </m:oMath>
                </a14:m>
                <a:r>
                  <a:rPr lang="en-GB" dirty="0"/>
                  <a:t>. </a:t>
                </a:r>
              </a:p>
              <a:p>
                <a:r>
                  <a:rPr lang="en-GB" dirty="0"/>
                  <a:t>The typical eddy turn-over time is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𝜏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∼ℓ/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𝛿</m:t>
                    </m:r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𝑈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ℓ</m:t>
                        </m:r>
                      </m:sub>
                    </m:sSub>
                  </m:oMath>
                </a14:m>
                <a:r>
                  <a:rPr lang="en-GB" dirty="0"/>
                  <a:t>.</a:t>
                </a:r>
              </a:p>
              <a:p>
                <a:endParaRPr lang="en-GB" dirty="0"/>
              </a:p>
              <a:p>
                <a:r>
                  <a:rPr lang="en-GB" dirty="0"/>
                  <a:t>Rate of energy transfer is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𝜖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∼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𝑊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𝜏</m:t>
                    </m:r>
                  </m:oMath>
                </a14:m>
                <a:r>
                  <a:rPr lang="en-GB" dirty="0"/>
                  <a:t>, where the energy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𝑊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∼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𝛿</m:t>
                    </m:r>
                    <m:sSubSup>
                      <m:sSubSup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𝑈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ℓ</m:t>
                        </m:r>
                      </m:sub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GB" dirty="0"/>
                  <a:t>.</a:t>
                </a:r>
              </a:p>
              <a:p>
                <a:endParaRPr lang="en-GB" dirty="0"/>
              </a:p>
              <a:p>
                <a:r>
                  <a:rPr lang="en-GB" dirty="0"/>
                  <a:t>Combining relations: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𝑊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∼</m:t>
                    </m:r>
                    <m:sSup>
                      <m:sSup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𝜖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ℓ</m:t>
                            </m:r>
                          </m:e>
                        </m:d>
                      </m:e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2/3</m:t>
                        </m:r>
                      </m:sup>
                    </m:sSup>
                    <m:r>
                      <a:rPr lang="de-DE" b="0" i="1" smtClean="0">
                        <a:latin typeface="Cambria Math" panose="02040503050406030204" pitchFamily="18" charset="0"/>
                      </a:rPr>
                      <m:t>∼</m:t>
                    </m:r>
                    <m:sSup>
                      <m:sSup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𝜖</m:t>
                                </m:r>
                              </m:num>
                              <m:den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2/3</m:t>
                        </m:r>
                      </m:sup>
                    </m:sSup>
                  </m:oMath>
                </a14:m>
                <a:r>
                  <a:rPr lang="en-GB" dirty="0"/>
                  <a:t> </a:t>
                </a:r>
              </a:p>
              <a:p>
                <a:endParaRPr lang="en-GB" dirty="0"/>
              </a:p>
            </p:txBody>
          </p:sp>
        </mc:Choice>
        <mc:Fallback xmlns="">
          <p:sp>
            <p:nvSpPr>
              <p:cNvPr id="7" name="TextBox 70">
                <a:extLst>
                  <a:ext uri="{FF2B5EF4-FFF2-40B4-BE49-F238E27FC236}">
                    <a16:creationId xmlns:a16="http://schemas.microsoft.com/office/drawing/2014/main" id="{32A4B2EA-7658-8BC6-5174-048644DF7F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779" y="871300"/>
                <a:ext cx="8702442" cy="3389198"/>
              </a:xfrm>
              <a:prstGeom prst="rect">
                <a:avLst/>
              </a:prstGeom>
              <a:blipFill>
                <a:blip r:embed="rId4"/>
                <a:stretch>
                  <a:fillRect l="-729" t="-111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900564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122809-EFD7-008B-1497-39F27E8789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A0683345-05B2-FDDF-018A-25E634BFC5C5}"/>
              </a:ext>
            </a:extLst>
          </p:cNvPr>
          <p:cNvGrpSpPr/>
          <p:nvPr/>
        </p:nvGrpSpPr>
        <p:grpSpPr>
          <a:xfrm>
            <a:off x="0" y="-1588"/>
            <a:ext cx="9144000" cy="741363"/>
            <a:chOff x="0" y="-1588"/>
            <a:chExt cx="9144000" cy="741363"/>
          </a:xfrm>
        </p:grpSpPr>
        <p:sp>
          <p:nvSpPr>
            <p:cNvPr id="16" name="Freeform 5">
              <a:extLst>
                <a:ext uri="{FF2B5EF4-FFF2-40B4-BE49-F238E27FC236}">
                  <a16:creationId xmlns:a16="http://schemas.microsoft.com/office/drawing/2014/main" id="{12EC57DF-09F4-E165-9B4B-6288D0E995F7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-1588"/>
              <a:ext cx="9144000" cy="741363"/>
            </a:xfrm>
            <a:custGeom>
              <a:avLst/>
              <a:gdLst>
                <a:gd name="T0" fmla="*/ 0 w 1123"/>
                <a:gd name="T1" fmla="*/ 0 h 90"/>
                <a:gd name="T2" fmla="*/ 0 w 1123"/>
                <a:gd name="T3" fmla="*/ 90 h 90"/>
                <a:gd name="T4" fmla="*/ 957 w 1123"/>
                <a:gd name="T5" fmla="*/ 90 h 90"/>
                <a:gd name="T6" fmla="*/ 955 w 1123"/>
                <a:gd name="T7" fmla="*/ 89 h 90"/>
                <a:gd name="T8" fmla="*/ 949 w 1123"/>
                <a:gd name="T9" fmla="*/ 73 h 90"/>
                <a:gd name="T10" fmla="*/ 949 w 1123"/>
                <a:gd name="T11" fmla="*/ 43 h 90"/>
                <a:gd name="T12" fmla="*/ 966 w 1123"/>
                <a:gd name="T13" fmla="*/ 43 h 90"/>
                <a:gd name="T14" fmla="*/ 966 w 1123"/>
                <a:gd name="T15" fmla="*/ 74 h 90"/>
                <a:gd name="T16" fmla="*/ 967 w 1123"/>
                <a:gd name="T17" fmla="*/ 80 h 90"/>
                <a:gd name="T18" fmla="*/ 973 w 1123"/>
                <a:gd name="T19" fmla="*/ 82 h 90"/>
                <a:gd name="T20" fmla="*/ 978 w 1123"/>
                <a:gd name="T21" fmla="*/ 80 h 90"/>
                <a:gd name="T22" fmla="*/ 980 w 1123"/>
                <a:gd name="T23" fmla="*/ 74 h 90"/>
                <a:gd name="T24" fmla="*/ 980 w 1123"/>
                <a:gd name="T25" fmla="*/ 43 h 90"/>
                <a:gd name="T26" fmla="*/ 996 w 1123"/>
                <a:gd name="T27" fmla="*/ 43 h 90"/>
                <a:gd name="T28" fmla="*/ 996 w 1123"/>
                <a:gd name="T29" fmla="*/ 70 h 90"/>
                <a:gd name="T30" fmla="*/ 990 w 1123"/>
                <a:gd name="T31" fmla="*/ 89 h 90"/>
                <a:gd name="T32" fmla="*/ 988 w 1123"/>
                <a:gd name="T33" fmla="*/ 90 h 90"/>
                <a:gd name="T34" fmla="*/ 1012 w 1123"/>
                <a:gd name="T35" fmla="*/ 90 h 90"/>
                <a:gd name="T36" fmla="*/ 1002 w 1123"/>
                <a:gd name="T37" fmla="*/ 68 h 90"/>
                <a:gd name="T38" fmla="*/ 1028 w 1123"/>
                <a:gd name="T39" fmla="*/ 41 h 90"/>
                <a:gd name="T40" fmla="*/ 1048 w 1123"/>
                <a:gd name="T41" fmla="*/ 49 h 90"/>
                <a:gd name="T42" fmla="*/ 1052 w 1123"/>
                <a:gd name="T43" fmla="*/ 55 h 90"/>
                <a:gd name="T44" fmla="*/ 1039 w 1123"/>
                <a:gd name="T45" fmla="*/ 62 h 90"/>
                <a:gd name="T46" fmla="*/ 1028 w 1123"/>
                <a:gd name="T47" fmla="*/ 53 h 90"/>
                <a:gd name="T48" fmla="*/ 1022 w 1123"/>
                <a:gd name="T49" fmla="*/ 56 h 90"/>
                <a:gd name="T50" fmla="*/ 1018 w 1123"/>
                <a:gd name="T51" fmla="*/ 67 h 90"/>
                <a:gd name="T52" fmla="*/ 1028 w 1123"/>
                <a:gd name="T53" fmla="*/ 82 h 90"/>
                <a:gd name="T54" fmla="*/ 1039 w 1123"/>
                <a:gd name="T55" fmla="*/ 74 h 90"/>
                <a:gd name="T56" fmla="*/ 1052 w 1123"/>
                <a:gd name="T57" fmla="*/ 80 h 90"/>
                <a:gd name="T58" fmla="*/ 1047 w 1123"/>
                <a:gd name="T59" fmla="*/ 87 h 90"/>
                <a:gd name="T60" fmla="*/ 1044 w 1123"/>
                <a:gd name="T61" fmla="*/ 90 h 90"/>
                <a:gd name="T62" fmla="*/ 1059 w 1123"/>
                <a:gd name="T63" fmla="*/ 90 h 90"/>
                <a:gd name="T64" fmla="*/ 1059 w 1123"/>
                <a:gd name="T65" fmla="*/ 43 h 90"/>
                <a:gd name="T66" fmla="*/ 1075 w 1123"/>
                <a:gd name="T67" fmla="*/ 43 h 90"/>
                <a:gd name="T68" fmla="*/ 1075 w 1123"/>
                <a:gd name="T69" fmla="*/ 80 h 90"/>
                <a:gd name="T70" fmla="*/ 1096 w 1123"/>
                <a:gd name="T71" fmla="*/ 80 h 90"/>
                <a:gd name="T72" fmla="*/ 1096 w 1123"/>
                <a:gd name="T73" fmla="*/ 90 h 90"/>
                <a:gd name="T74" fmla="*/ 1123 w 1123"/>
                <a:gd name="T75" fmla="*/ 90 h 90"/>
                <a:gd name="T76" fmla="*/ 1123 w 1123"/>
                <a:gd name="T77" fmla="*/ 0 h 90"/>
                <a:gd name="T78" fmla="*/ 0 w 1123"/>
                <a:gd name="T79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123" h="90">
                  <a:moveTo>
                    <a:pt x="0" y="0"/>
                  </a:moveTo>
                  <a:cubicBezTo>
                    <a:pt x="0" y="90"/>
                    <a:pt x="0" y="90"/>
                    <a:pt x="0" y="90"/>
                  </a:cubicBezTo>
                  <a:cubicBezTo>
                    <a:pt x="957" y="90"/>
                    <a:pt x="957" y="90"/>
                    <a:pt x="957" y="90"/>
                  </a:cubicBezTo>
                  <a:cubicBezTo>
                    <a:pt x="956" y="90"/>
                    <a:pt x="955" y="89"/>
                    <a:pt x="955" y="89"/>
                  </a:cubicBezTo>
                  <a:cubicBezTo>
                    <a:pt x="950" y="84"/>
                    <a:pt x="950" y="78"/>
                    <a:pt x="949" y="73"/>
                  </a:cubicBezTo>
                  <a:cubicBezTo>
                    <a:pt x="949" y="43"/>
                    <a:pt x="949" y="43"/>
                    <a:pt x="949" y="43"/>
                  </a:cubicBezTo>
                  <a:cubicBezTo>
                    <a:pt x="966" y="43"/>
                    <a:pt x="966" y="43"/>
                    <a:pt x="966" y="43"/>
                  </a:cubicBezTo>
                  <a:cubicBezTo>
                    <a:pt x="966" y="74"/>
                    <a:pt x="966" y="74"/>
                    <a:pt x="966" y="74"/>
                  </a:cubicBezTo>
                  <a:cubicBezTo>
                    <a:pt x="966" y="76"/>
                    <a:pt x="966" y="79"/>
                    <a:pt x="967" y="80"/>
                  </a:cubicBezTo>
                  <a:cubicBezTo>
                    <a:pt x="969" y="82"/>
                    <a:pt x="971" y="82"/>
                    <a:pt x="973" y="82"/>
                  </a:cubicBezTo>
                  <a:cubicBezTo>
                    <a:pt x="975" y="82"/>
                    <a:pt x="977" y="81"/>
                    <a:pt x="978" y="80"/>
                  </a:cubicBezTo>
                  <a:cubicBezTo>
                    <a:pt x="979" y="79"/>
                    <a:pt x="980" y="76"/>
                    <a:pt x="980" y="74"/>
                  </a:cubicBezTo>
                  <a:cubicBezTo>
                    <a:pt x="980" y="43"/>
                    <a:pt x="980" y="43"/>
                    <a:pt x="980" y="43"/>
                  </a:cubicBezTo>
                  <a:cubicBezTo>
                    <a:pt x="996" y="43"/>
                    <a:pt x="996" y="43"/>
                    <a:pt x="996" y="43"/>
                  </a:cubicBezTo>
                  <a:cubicBezTo>
                    <a:pt x="996" y="70"/>
                    <a:pt x="996" y="70"/>
                    <a:pt x="996" y="70"/>
                  </a:cubicBezTo>
                  <a:cubicBezTo>
                    <a:pt x="996" y="75"/>
                    <a:pt x="996" y="83"/>
                    <a:pt x="990" y="89"/>
                  </a:cubicBezTo>
                  <a:cubicBezTo>
                    <a:pt x="989" y="89"/>
                    <a:pt x="989" y="90"/>
                    <a:pt x="988" y="90"/>
                  </a:cubicBezTo>
                  <a:cubicBezTo>
                    <a:pt x="1012" y="90"/>
                    <a:pt x="1012" y="90"/>
                    <a:pt x="1012" y="90"/>
                  </a:cubicBezTo>
                  <a:cubicBezTo>
                    <a:pt x="1005" y="85"/>
                    <a:pt x="1002" y="76"/>
                    <a:pt x="1002" y="68"/>
                  </a:cubicBezTo>
                  <a:cubicBezTo>
                    <a:pt x="1002" y="55"/>
                    <a:pt x="1011" y="41"/>
                    <a:pt x="1028" y="41"/>
                  </a:cubicBezTo>
                  <a:cubicBezTo>
                    <a:pt x="1035" y="41"/>
                    <a:pt x="1043" y="44"/>
                    <a:pt x="1048" y="49"/>
                  </a:cubicBezTo>
                  <a:cubicBezTo>
                    <a:pt x="1050" y="51"/>
                    <a:pt x="1051" y="53"/>
                    <a:pt x="1052" y="55"/>
                  </a:cubicBezTo>
                  <a:cubicBezTo>
                    <a:pt x="1039" y="62"/>
                    <a:pt x="1039" y="62"/>
                    <a:pt x="1039" y="62"/>
                  </a:cubicBezTo>
                  <a:cubicBezTo>
                    <a:pt x="1038" y="59"/>
                    <a:pt x="1035" y="53"/>
                    <a:pt x="1028" y="53"/>
                  </a:cubicBezTo>
                  <a:cubicBezTo>
                    <a:pt x="1025" y="53"/>
                    <a:pt x="1023" y="55"/>
                    <a:pt x="1022" y="56"/>
                  </a:cubicBezTo>
                  <a:cubicBezTo>
                    <a:pt x="1018" y="60"/>
                    <a:pt x="1018" y="65"/>
                    <a:pt x="1018" y="67"/>
                  </a:cubicBezTo>
                  <a:cubicBezTo>
                    <a:pt x="1018" y="75"/>
                    <a:pt x="1021" y="82"/>
                    <a:pt x="1028" y="82"/>
                  </a:cubicBezTo>
                  <a:cubicBezTo>
                    <a:pt x="1036" y="82"/>
                    <a:pt x="1038" y="75"/>
                    <a:pt x="1039" y="74"/>
                  </a:cubicBezTo>
                  <a:cubicBezTo>
                    <a:pt x="1052" y="80"/>
                    <a:pt x="1052" y="80"/>
                    <a:pt x="1052" y="80"/>
                  </a:cubicBezTo>
                  <a:cubicBezTo>
                    <a:pt x="1051" y="83"/>
                    <a:pt x="1050" y="85"/>
                    <a:pt x="1047" y="87"/>
                  </a:cubicBezTo>
                  <a:cubicBezTo>
                    <a:pt x="1046" y="88"/>
                    <a:pt x="1045" y="89"/>
                    <a:pt x="1044" y="90"/>
                  </a:cubicBezTo>
                  <a:cubicBezTo>
                    <a:pt x="1059" y="90"/>
                    <a:pt x="1059" y="90"/>
                    <a:pt x="1059" y="90"/>
                  </a:cubicBezTo>
                  <a:cubicBezTo>
                    <a:pt x="1059" y="43"/>
                    <a:pt x="1059" y="43"/>
                    <a:pt x="1059" y="43"/>
                  </a:cubicBezTo>
                  <a:cubicBezTo>
                    <a:pt x="1075" y="43"/>
                    <a:pt x="1075" y="43"/>
                    <a:pt x="1075" y="43"/>
                  </a:cubicBezTo>
                  <a:cubicBezTo>
                    <a:pt x="1075" y="80"/>
                    <a:pt x="1075" y="80"/>
                    <a:pt x="1075" y="80"/>
                  </a:cubicBezTo>
                  <a:cubicBezTo>
                    <a:pt x="1096" y="80"/>
                    <a:pt x="1096" y="80"/>
                    <a:pt x="1096" y="80"/>
                  </a:cubicBezTo>
                  <a:cubicBezTo>
                    <a:pt x="1096" y="90"/>
                    <a:pt x="1096" y="90"/>
                    <a:pt x="1096" y="90"/>
                  </a:cubicBezTo>
                  <a:cubicBezTo>
                    <a:pt x="1123" y="90"/>
                    <a:pt x="1123" y="90"/>
                    <a:pt x="1123" y="90"/>
                  </a:cubicBezTo>
                  <a:cubicBezTo>
                    <a:pt x="1123" y="0"/>
                    <a:pt x="1123" y="0"/>
                    <a:pt x="112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EA76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2FC1EC4C-694F-2B8F-16DF-195C7313BD6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524000" y="360000"/>
              <a:ext cx="147064" cy="172800"/>
            </a:xfrm>
            <a:prstGeom prst="rect">
              <a:avLst/>
            </a:prstGeom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8F8B37CD-624D-FC97-D96C-59F27E5A5A08}"/>
              </a:ext>
            </a:extLst>
          </p:cNvPr>
          <p:cNvSpPr txBox="1"/>
          <p:nvPr/>
        </p:nvSpPr>
        <p:spPr>
          <a:xfrm>
            <a:off x="239573" y="163468"/>
            <a:ext cx="70448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(M)HD turbulence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70">
                <a:extLst>
                  <a:ext uri="{FF2B5EF4-FFF2-40B4-BE49-F238E27FC236}">
                    <a16:creationId xmlns:a16="http://schemas.microsoft.com/office/drawing/2014/main" id="{7E5FA8E9-E166-14B8-527B-D6ACDE851345}"/>
                  </a:ext>
                </a:extLst>
              </p:cNvPr>
              <p:cNvSpPr txBox="1"/>
              <p:nvPr/>
            </p:nvSpPr>
            <p:spPr>
              <a:xfrm>
                <a:off x="220779" y="871300"/>
                <a:ext cx="8702442" cy="37825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000" dirty="0"/>
                  <a:t>Power spectrum of turbulent fluctuations</a:t>
                </a:r>
              </a:p>
              <a:p>
                <a:r>
                  <a:rPr lang="en-GB" u="sng" dirty="0"/>
                  <a:t>Assumption:</a:t>
                </a:r>
                <a:r>
                  <a:rPr lang="en-GB" dirty="0"/>
                  <a:t> At intermediate scales, energy just transfers from scale to scale (locally) without dissipation and at a constant rate (no pile-up of energy at certain scales).</a:t>
                </a:r>
              </a:p>
              <a:p>
                <a:endParaRPr lang="en-GB" dirty="0"/>
              </a:p>
              <a:p>
                <a:r>
                  <a:rPr lang="en-GB" dirty="0"/>
                  <a:t>Consider turbulent eddy of scale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ℓ</m:t>
                    </m:r>
                  </m:oMath>
                </a14:m>
                <a:r>
                  <a:rPr lang="en-GB" dirty="0"/>
                  <a:t> and velocity difference (fluctuation)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𝛿</m:t>
                    </m:r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𝑈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ℓ</m:t>
                        </m:r>
                      </m:sub>
                    </m:sSub>
                  </m:oMath>
                </a14:m>
                <a:r>
                  <a:rPr lang="en-GB" dirty="0"/>
                  <a:t>. </a:t>
                </a:r>
              </a:p>
              <a:p>
                <a:r>
                  <a:rPr lang="en-GB" dirty="0"/>
                  <a:t>The typical eddy turn-over time is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𝜏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∼ℓ/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𝛿</m:t>
                    </m:r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𝑈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ℓ</m:t>
                        </m:r>
                      </m:sub>
                    </m:sSub>
                  </m:oMath>
                </a14:m>
                <a:r>
                  <a:rPr lang="en-GB" dirty="0"/>
                  <a:t>.</a:t>
                </a:r>
              </a:p>
              <a:p>
                <a:endParaRPr lang="en-GB" dirty="0"/>
              </a:p>
              <a:p>
                <a:r>
                  <a:rPr lang="en-GB" dirty="0"/>
                  <a:t>Rate of energy transfer is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𝜖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∼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𝑊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𝜏</m:t>
                    </m:r>
                  </m:oMath>
                </a14:m>
                <a:r>
                  <a:rPr lang="en-GB" dirty="0"/>
                  <a:t>, where the energy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𝑊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∼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𝛿</m:t>
                    </m:r>
                    <m:sSubSup>
                      <m:sSubSup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𝑈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ℓ</m:t>
                        </m:r>
                      </m:sub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GB" dirty="0"/>
                  <a:t>.</a:t>
                </a:r>
              </a:p>
              <a:p>
                <a:endParaRPr lang="en-GB" dirty="0"/>
              </a:p>
              <a:p>
                <a:r>
                  <a:rPr lang="en-GB" dirty="0"/>
                  <a:t>Combining relations: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𝑊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∼</m:t>
                    </m:r>
                    <m:sSup>
                      <m:sSup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𝜖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ℓ</m:t>
                            </m:r>
                          </m:e>
                        </m:d>
                      </m:e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2/3</m:t>
                        </m:r>
                      </m:sup>
                    </m:sSup>
                    <m:r>
                      <a:rPr lang="de-DE" b="0" i="1" smtClean="0">
                        <a:latin typeface="Cambria Math" panose="02040503050406030204" pitchFamily="18" charset="0"/>
                      </a:rPr>
                      <m:t>∼</m:t>
                    </m:r>
                    <m:sSup>
                      <m:sSup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𝜖</m:t>
                                </m:r>
                              </m:num>
                              <m:den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2/3</m:t>
                        </m:r>
                      </m:sup>
                    </m:sSup>
                  </m:oMath>
                </a14:m>
                <a:r>
                  <a:rPr lang="en-GB" dirty="0"/>
                  <a:t> </a:t>
                </a:r>
              </a:p>
              <a:p>
                <a:endParaRPr lang="en-GB" dirty="0"/>
              </a:p>
              <a:p>
                <a:r>
                  <a:rPr lang="en-GB" dirty="0"/>
                  <a:t>Define power spectral density as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∼</m:t>
                    </m:r>
                    <m:f>
                      <m:f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𝑊</m:t>
                        </m:r>
                      </m:num>
                      <m:den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den>
                    </m:f>
                  </m:oMath>
                </a14:m>
                <a:r>
                  <a:rPr lang="en-GB" dirty="0"/>
                  <a:t> so that   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∼</m:t>
                    </m:r>
                    <m:sSup>
                      <m:sSup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𝜖</m:t>
                        </m:r>
                      </m:e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2/3</m:t>
                        </m:r>
                      </m:sup>
                    </m:sSup>
                    <m:sSup>
                      <m:sSup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−5/3</m:t>
                        </m:r>
                      </m:sup>
                    </m:sSup>
                  </m:oMath>
                </a14:m>
                <a:endParaRPr lang="en-GB" dirty="0"/>
              </a:p>
            </p:txBody>
          </p:sp>
        </mc:Choice>
        <mc:Fallback xmlns="">
          <p:sp>
            <p:nvSpPr>
              <p:cNvPr id="7" name="TextBox 70">
                <a:extLst>
                  <a:ext uri="{FF2B5EF4-FFF2-40B4-BE49-F238E27FC236}">
                    <a16:creationId xmlns:a16="http://schemas.microsoft.com/office/drawing/2014/main" id="{7E5FA8E9-E166-14B8-527B-D6ACDE8513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779" y="871300"/>
                <a:ext cx="8702442" cy="3782510"/>
              </a:xfrm>
              <a:prstGeom prst="rect">
                <a:avLst/>
              </a:prstGeom>
              <a:blipFill>
                <a:blip r:embed="rId4"/>
                <a:stretch>
                  <a:fillRect l="-729" t="-1003" b="-33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Abgerundetes Rechteck 1">
            <a:extLst>
              <a:ext uri="{FF2B5EF4-FFF2-40B4-BE49-F238E27FC236}">
                <a16:creationId xmlns:a16="http://schemas.microsoft.com/office/drawing/2014/main" id="{A7BB3A68-3DFB-BFA7-3896-25B1D757D780}"/>
              </a:ext>
            </a:extLst>
          </p:cNvPr>
          <p:cNvSpPr/>
          <p:nvPr/>
        </p:nvSpPr>
        <p:spPr>
          <a:xfrm>
            <a:off x="4860502" y="4074023"/>
            <a:ext cx="1470724" cy="579787"/>
          </a:xfrm>
          <a:prstGeom prst="roundRect">
            <a:avLst/>
          </a:prstGeom>
          <a:solidFill>
            <a:srgbClr val="FF0000">
              <a:alpha val="10980"/>
            </a:srgb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3888AA2B-97D7-AA0E-13D6-637651EEBC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31152" y="2400165"/>
            <a:ext cx="1894796" cy="2743335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91E8DBD0-EC2C-77C9-CAD1-28E4AD05FD5A}"/>
              </a:ext>
            </a:extLst>
          </p:cNvPr>
          <p:cNvSpPr txBox="1"/>
          <p:nvPr/>
        </p:nvSpPr>
        <p:spPr>
          <a:xfrm>
            <a:off x="7879345" y="4976195"/>
            <a:ext cx="1043876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700" dirty="0">
                <a:solidFill>
                  <a:schemeClr val="bg1"/>
                </a:solidFill>
              </a:rPr>
              <a:t>(Wikimedia – CC BY-SA)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864886B4-B3DC-0A40-8A29-9D4420C95D3E}"/>
              </a:ext>
            </a:extLst>
          </p:cNvPr>
          <p:cNvSpPr txBox="1"/>
          <p:nvPr/>
        </p:nvSpPr>
        <p:spPr>
          <a:xfrm>
            <a:off x="4450294" y="4706891"/>
            <a:ext cx="22911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Kolmogorov spectrum</a:t>
            </a:r>
          </a:p>
        </p:txBody>
      </p:sp>
    </p:spTree>
    <p:extLst>
      <p:ext uri="{BB962C8B-B14F-4D97-AF65-F5344CB8AC3E}">
        <p14:creationId xmlns:p14="http://schemas.microsoft.com/office/powerpoint/2010/main" val="12467569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244268-D982-717C-F37D-2C9438D152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35048EFE-D47D-5882-C1F2-9A47FDDB05F0}"/>
              </a:ext>
            </a:extLst>
          </p:cNvPr>
          <p:cNvGrpSpPr/>
          <p:nvPr/>
        </p:nvGrpSpPr>
        <p:grpSpPr>
          <a:xfrm>
            <a:off x="0" y="-1588"/>
            <a:ext cx="9144000" cy="741363"/>
            <a:chOff x="0" y="-1588"/>
            <a:chExt cx="9144000" cy="741363"/>
          </a:xfrm>
        </p:grpSpPr>
        <p:sp>
          <p:nvSpPr>
            <p:cNvPr id="16" name="Freeform 5">
              <a:extLst>
                <a:ext uri="{FF2B5EF4-FFF2-40B4-BE49-F238E27FC236}">
                  <a16:creationId xmlns:a16="http://schemas.microsoft.com/office/drawing/2014/main" id="{F744F6FE-323A-E086-5653-1B6E99F9B9A7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-1588"/>
              <a:ext cx="9144000" cy="741363"/>
            </a:xfrm>
            <a:custGeom>
              <a:avLst/>
              <a:gdLst>
                <a:gd name="T0" fmla="*/ 0 w 1123"/>
                <a:gd name="T1" fmla="*/ 0 h 90"/>
                <a:gd name="T2" fmla="*/ 0 w 1123"/>
                <a:gd name="T3" fmla="*/ 90 h 90"/>
                <a:gd name="T4" fmla="*/ 957 w 1123"/>
                <a:gd name="T5" fmla="*/ 90 h 90"/>
                <a:gd name="T6" fmla="*/ 955 w 1123"/>
                <a:gd name="T7" fmla="*/ 89 h 90"/>
                <a:gd name="T8" fmla="*/ 949 w 1123"/>
                <a:gd name="T9" fmla="*/ 73 h 90"/>
                <a:gd name="T10" fmla="*/ 949 w 1123"/>
                <a:gd name="T11" fmla="*/ 43 h 90"/>
                <a:gd name="T12" fmla="*/ 966 w 1123"/>
                <a:gd name="T13" fmla="*/ 43 h 90"/>
                <a:gd name="T14" fmla="*/ 966 w 1123"/>
                <a:gd name="T15" fmla="*/ 74 h 90"/>
                <a:gd name="T16" fmla="*/ 967 w 1123"/>
                <a:gd name="T17" fmla="*/ 80 h 90"/>
                <a:gd name="T18" fmla="*/ 973 w 1123"/>
                <a:gd name="T19" fmla="*/ 82 h 90"/>
                <a:gd name="T20" fmla="*/ 978 w 1123"/>
                <a:gd name="T21" fmla="*/ 80 h 90"/>
                <a:gd name="T22" fmla="*/ 980 w 1123"/>
                <a:gd name="T23" fmla="*/ 74 h 90"/>
                <a:gd name="T24" fmla="*/ 980 w 1123"/>
                <a:gd name="T25" fmla="*/ 43 h 90"/>
                <a:gd name="T26" fmla="*/ 996 w 1123"/>
                <a:gd name="T27" fmla="*/ 43 h 90"/>
                <a:gd name="T28" fmla="*/ 996 w 1123"/>
                <a:gd name="T29" fmla="*/ 70 h 90"/>
                <a:gd name="T30" fmla="*/ 990 w 1123"/>
                <a:gd name="T31" fmla="*/ 89 h 90"/>
                <a:gd name="T32" fmla="*/ 988 w 1123"/>
                <a:gd name="T33" fmla="*/ 90 h 90"/>
                <a:gd name="T34" fmla="*/ 1012 w 1123"/>
                <a:gd name="T35" fmla="*/ 90 h 90"/>
                <a:gd name="T36" fmla="*/ 1002 w 1123"/>
                <a:gd name="T37" fmla="*/ 68 h 90"/>
                <a:gd name="T38" fmla="*/ 1028 w 1123"/>
                <a:gd name="T39" fmla="*/ 41 h 90"/>
                <a:gd name="T40" fmla="*/ 1048 w 1123"/>
                <a:gd name="T41" fmla="*/ 49 h 90"/>
                <a:gd name="T42" fmla="*/ 1052 w 1123"/>
                <a:gd name="T43" fmla="*/ 55 h 90"/>
                <a:gd name="T44" fmla="*/ 1039 w 1123"/>
                <a:gd name="T45" fmla="*/ 62 h 90"/>
                <a:gd name="T46" fmla="*/ 1028 w 1123"/>
                <a:gd name="T47" fmla="*/ 53 h 90"/>
                <a:gd name="T48" fmla="*/ 1022 w 1123"/>
                <a:gd name="T49" fmla="*/ 56 h 90"/>
                <a:gd name="T50" fmla="*/ 1018 w 1123"/>
                <a:gd name="T51" fmla="*/ 67 h 90"/>
                <a:gd name="T52" fmla="*/ 1028 w 1123"/>
                <a:gd name="T53" fmla="*/ 82 h 90"/>
                <a:gd name="T54" fmla="*/ 1039 w 1123"/>
                <a:gd name="T55" fmla="*/ 74 h 90"/>
                <a:gd name="T56" fmla="*/ 1052 w 1123"/>
                <a:gd name="T57" fmla="*/ 80 h 90"/>
                <a:gd name="T58" fmla="*/ 1047 w 1123"/>
                <a:gd name="T59" fmla="*/ 87 h 90"/>
                <a:gd name="T60" fmla="*/ 1044 w 1123"/>
                <a:gd name="T61" fmla="*/ 90 h 90"/>
                <a:gd name="T62" fmla="*/ 1059 w 1123"/>
                <a:gd name="T63" fmla="*/ 90 h 90"/>
                <a:gd name="T64" fmla="*/ 1059 w 1123"/>
                <a:gd name="T65" fmla="*/ 43 h 90"/>
                <a:gd name="T66" fmla="*/ 1075 w 1123"/>
                <a:gd name="T67" fmla="*/ 43 h 90"/>
                <a:gd name="T68" fmla="*/ 1075 w 1123"/>
                <a:gd name="T69" fmla="*/ 80 h 90"/>
                <a:gd name="T70" fmla="*/ 1096 w 1123"/>
                <a:gd name="T71" fmla="*/ 80 h 90"/>
                <a:gd name="T72" fmla="*/ 1096 w 1123"/>
                <a:gd name="T73" fmla="*/ 90 h 90"/>
                <a:gd name="T74" fmla="*/ 1123 w 1123"/>
                <a:gd name="T75" fmla="*/ 90 h 90"/>
                <a:gd name="T76" fmla="*/ 1123 w 1123"/>
                <a:gd name="T77" fmla="*/ 0 h 90"/>
                <a:gd name="T78" fmla="*/ 0 w 1123"/>
                <a:gd name="T79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123" h="90">
                  <a:moveTo>
                    <a:pt x="0" y="0"/>
                  </a:moveTo>
                  <a:cubicBezTo>
                    <a:pt x="0" y="90"/>
                    <a:pt x="0" y="90"/>
                    <a:pt x="0" y="90"/>
                  </a:cubicBezTo>
                  <a:cubicBezTo>
                    <a:pt x="957" y="90"/>
                    <a:pt x="957" y="90"/>
                    <a:pt x="957" y="90"/>
                  </a:cubicBezTo>
                  <a:cubicBezTo>
                    <a:pt x="956" y="90"/>
                    <a:pt x="955" y="89"/>
                    <a:pt x="955" y="89"/>
                  </a:cubicBezTo>
                  <a:cubicBezTo>
                    <a:pt x="950" y="84"/>
                    <a:pt x="950" y="78"/>
                    <a:pt x="949" y="73"/>
                  </a:cubicBezTo>
                  <a:cubicBezTo>
                    <a:pt x="949" y="43"/>
                    <a:pt x="949" y="43"/>
                    <a:pt x="949" y="43"/>
                  </a:cubicBezTo>
                  <a:cubicBezTo>
                    <a:pt x="966" y="43"/>
                    <a:pt x="966" y="43"/>
                    <a:pt x="966" y="43"/>
                  </a:cubicBezTo>
                  <a:cubicBezTo>
                    <a:pt x="966" y="74"/>
                    <a:pt x="966" y="74"/>
                    <a:pt x="966" y="74"/>
                  </a:cubicBezTo>
                  <a:cubicBezTo>
                    <a:pt x="966" y="76"/>
                    <a:pt x="966" y="79"/>
                    <a:pt x="967" y="80"/>
                  </a:cubicBezTo>
                  <a:cubicBezTo>
                    <a:pt x="969" y="82"/>
                    <a:pt x="971" y="82"/>
                    <a:pt x="973" y="82"/>
                  </a:cubicBezTo>
                  <a:cubicBezTo>
                    <a:pt x="975" y="82"/>
                    <a:pt x="977" y="81"/>
                    <a:pt x="978" y="80"/>
                  </a:cubicBezTo>
                  <a:cubicBezTo>
                    <a:pt x="979" y="79"/>
                    <a:pt x="980" y="76"/>
                    <a:pt x="980" y="74"/>
                  </a:cubicBezTo>
                  <a:cubicBezTo>
                    <a:pt x="980" y="43"/>
                    <a:pt x="980" y="43"/>
                    <a:pt x="980" y="43"/>
                  </a:cubicBezTo>
                  <a:cubicBezTo>
                    <a:pt x="996" y="43"/>
                    <a:pt x="996" y="43"/>
                    <a:pt x="996" y="43"/>
                  </a:cubicBezTo>
                  <a:cubicBezTo>
                    <a:pt x="996" y="70"/>
                    <a:pt x="996" y="70"/>
                    <a:pt x="996" y="70"/>
                  </a:cubicBezTo>
                  <a:cubicBezTo>
                    <a:pt x="996" y="75"/>
                    <a:pt x="996" y="83"/>
                    <a:pt x="990" y="89"/>
                  </a:cubicBezTo>
                  <a:cubicBezTo>
                    <a:pt x="989" y="89"/>
                    <a:pt x="989" y="90"/>
                    <a:pt x="988" y="90"/>
                  </a:cubicBezTo>
                  <a:cubicBezTo>
                    <a:pt x="1012" y="90"/>
                    <a:pt x="1012" y="90"/>
                    <a:pt x="1012" y="90"/>
                  </a:cubicBezTo>
                  <a:cubicBezTo>
                    <a:pt x="1005" y="85"/>
                    <a:pt x="1002" y="76"/>
                    <a:pt x="1002" y="68"/>
                  </a:cubicBezTo>
                  <a:cubicBezTo>
                    <a:pt x="1002" y="55"/>
                    <a:pt x="1011" y="41"/>
                    <a:pt x="1028" y="41"/>
                  </a:cubicBezTo>
                  <a:cubicBezTo>
                    <a:pt x="1035" y="41"/>
                    <a:pt x="1043" y="44"/>
                    <a:pt x="1048" y="49"/>
                  </a:cubicBezTo>
                  <a:cubicBezTo>
                    <a:pt x="1050" y="51"/>
                    <a:pt x="1051" y="53"/>
                    <a:pt x="1052" y="55"/>
                  </a:cubicBezTo>
                  <a:cubicBezTo>
                    <a:pt x="1039" y="62"/>
                    <a:pt x="1039" y="62"/>
                    <a:pt x="1039" y="62"/>
                  </a:cubicBezTo>
                  <a:cubicBezTo>
                    <a:pt x="1038" y="59"/>
                    <a:pt x="1035" y="53"/>
                    <a:pt x="1028" y="53"/>
                  </a:cubicBezTo>
                  <a:cubicBezTo>
                    <a:pt x="1025" y="53"/>
                    <a:pt x="1023" y="55"/>
                    <a:pt x="1022" y="56"/>
                  </a:cubicBezTo>
                  <a:cubicBezTo>
                    <a:pt x="1018" y="60"/>
                    <a:pt x="1018" y="65"/>
                    <a:pt x="1018" y="67"/>
                  </a:cubicBezTo>
                  <a:cubicBezTo>
                    <a:pt x="1018" y="75"/>
                    <a:pt x="1021" y="82"/>
                    <a:pt x="1028" y="82"/>
                  </a:cubicBezTo>
                  <a:cubicBezTo>
                    <a:pt x="1036" y="82"/>
                    <a:pt x="1038" y="75"/>
                    <a:pt x="1039" y="74"/>
                  </a:cubicBezTo>
                  <a:cubicBezTo>
                    <a:pt x="1052" y="80"/>
                    <a:pt x="1052" y="80"/>
                    <a:pt x="1052" y="80"/>
                  </a:cubicBezTo>
                  <a:cubicBezTo>
                    <a:pt x="1051" y="83"/>
                    <a:pt x="1050" y="85"/>
                    <a:pt x="1047" y="87"/>
                  </a:cubicBezTo>
                  <a:cubicBezTo>
                    <a:pt x="1046" y="88"/>
                    <a:pt x="1045" y="89"/>
                    <a:pt x="1044" y="90"/>
                  </a:cubicBezTo>
                  <a:cubicBezTo>
                    <a:pt x="1059" y="90"/>
                    <a:pt x="1059" y="90"/>
                    <a:pt x="1059" y="90"/>
                  </a:cubicBezTo>
                  <a:cubicBezTo>
                    <a:pt x="1059" y="43"/>
                    <a:pt x="1059" y="43"/>
                    <a:pt x="1059" y="43"/>
                  </a:cubicBezTo>
                  <a:cubicBezTo>
                    <a:pt x="1075" y="43"/>
                    <a:pt x="1075" y="43"/>
                    <a:pt x="1075" y="43"/>
                  </a:cubicBezTo>
                  <a:cubicBezTo>
                    <a:pt x="1075" y="80"/>
                    <a:pt x="1075" y="80"/>
                    <a:pt x="1075" y="80"/>
                  </a:cubicBezTo>
                  <a:cubicBezTo>
                    <a:pt x="1096" y="80"/>
                    <a:pt x="1096" y="80"/>
                    <a:pt x="1096" y="80"/>
                  </a:cubicBezTo>
                  <a:cubicBezTo>
                    <a:pt x="1096" y="90"/>
                    <a:pt x="1096" y="90"/>
                    <a:pt x="1096" y="90"/>
                  </a:cubicBezTo>
                  <a:cubicBezTo>
                    <a:pt x="1123" y="90"/>
                    <a:pt x="1123" y="90"/>
                    <a:pt x="1123" y="90"/>
                  </a:cubicBezTo>
                  <a:cubicBezTo>
                    <a:pt x="1123" y="0"/>
                    <a:pt x="1123" y="0"/>
                    <a:pt x="112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EA76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61B1F9E6-C8D4-BB57-7E9D-FC01AE92E5F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524000" y="360000"/>
              <a:ext cx="147064" cy="172800"/>
            </a:xfrm>
            <a:prstGeom prst="rect">
              <a:avLst/>
            </a:prstGeom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747E8CE2-B797-680D-BAD4-885E4BB0C9D4}"/>
              </a:ext>
            </a:extLst>
          </p:cNvPr>
          <p:cNvSpPr txBox="1"/>
          <p:nvPr/>
        </p:nvSpPr>
        <p:spPr>
          <a:xfrm>
            <a:off x="239573" y="163468"/>
            <a:ext cx="70448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Measurement of plasma turbulence in the solar wind</a:t>
            </a:r>
          </a:p>
        </p:txBody>
      </p:sp>
      <p:sp>
        <p:nvSpPr>
          <p:cNvPr id="7" name="TextBox 70">
            <a:extLst>
              <a:ext uri="{FF2B5EF4-FFF2-40B4-BE49-F238E27FC236}">
                <a16:creationId xmlns:a16="http://schemas.microsoft.com/office/drawing/2014/main" id="{6452D56D-51FF-9EDE-BFE0-8A031DDFD4F1}"/>
              </a:ext>
            </a:extLst>
          </p:cNvPr>
          <p:cNvSpPr txBox="1"/>
          <p:nvPr/>
        </p:nvSpPr>
        <p:spPr>
          <a:xfrm>
            <a:off x="4518212" y="871299"/>
            <a:ext cx="440500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Very early measurements from Mariner 2 show Kolmogorov spectrum in the magnetic field of the solar wind.</a:t>
            </a:r>
          </a:p>
          <a:p>
            <a:endParaRPr lang="en-GB" sz="2000" dirty="0"/>
          </a:p>
          <a:p>
            <a:r>
              <a:rPr lang="en-GB" sz="2000" u="sng" dirty="0"/>
              <a:t>Remember</a:t>
            </a:r>
            <a:r>
              <a:rPr lang="en-GB" sz="2000" dirty="0"/>
              <a:t>: the magnetic field is frozen in the plasma flow, so similar spectra are expected for plasma velocity and magnetic field.</a:t>
            </a:r>
          </a:p>
          <a:p>
            <a:endParaRPr lang="en-GB" sz="2000" dirty="0"/>
          </a:p>
          <a:p>
            <a:r>
              <a:rPr lang="en-GB" sz="2000" dirty="0"/>
              <a:t>Frequency in the spacecraft frame translates to wavenumber in plasma frame.</a:t>
            </a:r>
            <a:endParaRPr lang="en-GB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8FA1931B-8B09-8262-93ED-763C6581E4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231" y="739775"/>
            <a:ext cx="3693914" cy="4403725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B58F7B3F-E999-691B-56EC-A42FE9B77280}"/>
              </a:ext>
            </a:extLst>
          </p:cNvPr>
          <p:cNvSpPr txBox="1"/>
          <p:nvPr/>
        </p:nvSpPr>
        <p:spPr>
          <a:xfrm>
            <a:off x="2958666" y="4856921"/>
            <a:ext cx="104547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/>
              <a:t>(Coleman, 1968)</a:t>
            </a:r>
          </a:p>
        </p:txBody>
      </p:sp>
    </p:spTree>
    <p:extLst>
      <p:ext uri="{BB962C8B-B14F-4D97-AF65-F5344CB8AC3E}">
        <p14:creationId xmlns:p14="http://schemas.microsoft.com/office/powerpoint/2010/main" val="33601813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F6E07E-5F02-C99C-1AA4-3748DC12C5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88F23665-6BF3-F535-C341-6A02807F4E3B}"/>
              </a:ext>
            </a:extLst>
          </p:cNvPr>
          <p:cNvGrpSpPr/>
          <p:nvPr/>
        </p:nvGrpSpPr>
        <p:grpSpPr>
          <a:xfrm>
            <a:off x="0" y="-1588"/>
            <a:ext cx="9144000" cy="741363"/>
            <a:chOff x="0" y="-1588"/>
            <a:chExt cx="9144000" cy="741363"/>
          </a:xfrm>
        </p:grpSpPr>
        <p:sp>
          <p:nvSpPr>
            <p:cNvPr id="16" name="Freeform 5">
              <a:extLst>
                <a:ext uri="{FF2B5EF4-FFF2-40B4-BE49-F238E27FC236}">
                  <a16:creationId xmlns:a16="http://schemas.microsoft.com/office/drawing/2014/main" id="{566E8A23-C4D5-48A9-C670-8971B527E3BC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-1588"/>
              <a:ext cx="9144000" cy="741363"/>
            </a:xfrm>
            <a:custGeom>
              <a:avLst/>
              <a:gdLst>
                <a:gd name="T0" fmla="*/ 0 w 1123"/>
                <a:gd name="T1" fmla="*/ 0 h 90"/>
                <a:gd name="T2" fmla="*/ 0 w 1123"/>
                <a:gd name="T3" fmla="*/ 90 h 90"/>
                <a:gd name="T4" fmla="*/ 957 w 1123"/>
                <a:gd name="T5" fmla="*/ 90 h 90"/>
                <a:gd name="T6" fmla="*/ 955 w 1123"/>
                <a:gd name="T7" fmla="*/ 89 h 90"/>
                <a:gd name="T8" fmla="*/ 949 w 1123"/>
                <a:gd name="T9" fmla="*/ 73 h 90"/>
                <a:gd name="T10" fmla="*/ 949 w 1123"/>
                <a:gd name="T11" fmla="*/ 43 h 90"/>
                <a:gd name="T12" fmla="*/ 966 w 1123"/>
                <a:gd name="T13" fmla="*/ 43 h 90"/>
                <a:gd name="T14" fmla="*/ 966 w 1123"/>
                <a:gd name="T15" fmla="*/ 74 h 90"/>
                <a:gd name="T16" fmla="*/ 967 w 1123"/>
                <a:gd name="T17" fmla="*/ 80 h 90"/>
                <a:gd name="T18" fmla="*/ 973 w 1123"/>
                <a:gd name="T19" fmla="*/ 82 h 90"/>
                <a:gd name="T20" fmla="*/ 978 w 1123"/>
                <a:gd name="T21" fmla="*/ 80 h 90"/>
                <a:gd name="T22" fmla="*/ 980 w 1123"/>
                <a:gd name="T23" fmla="*/ 74 h 90"/>
                <a:gd name="T24" fmla="*/ 980 w 1123"/>
                <a:gd name="T25" fmla="*/ 43 h 90"/>
                <a:gd name="T26" fmla="*/ 996 w 1123"/>
                <a:gd name="T27" fmla="*/ 43 h 90"/>
                <a:gd name="T28" fmla="*/ 996 w 1123"/>
                <a:gd name="T29" fmla="*/ 70 h 90"/>
                <a:gd name="T30" fmla="*/ 990 w 1123"/>
                <a:gd name="T31" fmla="*/ 89 h 90"/>
                <a:gd name="T32" fmla="*/ 988 w 1123"/>
                <a:gd name="T33" fmla="*/ 90 h 90"/>
                <a:gd name="T34" fmla="*/ 1012 w 1123"/>
                <a:gd name="T35" fmla="*/ 90 h 90"/>
                <a:gd name="T36" fmla="*/ 1002 w 1123"/>
                <a:gd name="T37" fmla="*/ 68 h 90"/>
                <a:gd name="T38" fmla="*/ 1028 w 1123"/>
                <a:gd name="T39" fmla="*/ 41 h 90"/>
                <a:gd name="T40" fmla="*/ 1048 w 1123"/>
                <a:gd name="T41" fmla="*/ 49 h 90"/>
                <a:gd name="T42" fmla="*/ 1052 w 1123"/>
                <a:gd name="T43" fmla="*/ 55 h 90"/>
                <a:gd name="T44" fmla="*/ 1039 w 1123"/>
                <a:gd name="T45" fmla="*/ 62 h 90"/>
                <a:gd name="T46" fmla="*/ 1028 w 1123"/>
                <a:gd name="T47" fmla="*/ 53 h 90"/>
                <a:gd name="T48" fmla="*/ 1022 w 1123"/>
                <a:gd name="T49" fmla="*/ 56 h 90"/>
                <a:gd name="T50" fmla="*/ 1018 w 1123"/>
                <a:gd name="T51" fmla="*/ 67 h 90"/>
                <a:gd name="T52" fmla="*/ 1028 w 1123"/>
                <a:gd name="T53" fmla="*/ 82 h 90"/>
                <a:gd name="T54" fmla="*/ 1039 w 1123"/>
                <a:gd name="T55" fmla="*/ 74 h 90"/>
                <a:gd name="T56" fmla="*/ 1052 w 1123"/>
                <a:gd name="T57" fmla="*/ 80 h 90"/>
                <a:gd name="T58" fmla="*/ 1047 w 1123"/>
                <a:gd name="T59" fmla="*/ 87 h 90"/>
                <a:gd name="T60" fmla="*/ 1044 w 1123"/>
                <a:gd name="T61" fmla="*/ 90 h 90"/>
                <a:gd name="T62" fmla="*/ 1059 w 1123"/>
                <a:gd name="T63" fmla="*/ 90 h 90"/>
                <a:gd name="T64" fmla="*/ 1059 w 1123"/>
                <a:gd name="T65" fmla="*/ 43 h 90"/>
                <a:gd name="T66" fmla="*/ 1075 w 1123"/>
                <a:gd name="T67" fmla="*/ 43 h 90"/>
                <a:gd name="T68" fmla="*/ 1075 w 1123"/>
                <a:gd name="T69" fmla="*/ 80 h 90"/>
                <a:gd name="T70" fmla="*/ 1096 w 1123"/>
                <a:gd name="T71" fmla="*/ 80 h 90"/>
                <a:gd name="T72" fmla="*/ 1096 w 1123"/>
                <a:gd name="T73" fmla="*/ 90 h 90"/>
                <a:gd name="T74" fmla="*/ 1123 w 1123"/>
                <a:gd name="T75" fmla="*/ 90 h 90"/>
                <a:gd name="T76" fmla="*/ 1123 w 1123"/>
                <a:gd name="T77" fmla="*/ 0 h 90"/>
                <a:gd name="T78" fmla="*/ 0 w 1123"/>
                <a:gd name="T79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123" h="90">
                  <a:moveTo>
                    <a:pt x="0" y="0"/>
                  </a:moveTo>
                  <a:cubicBezTo>
                    <a:pt x="0" y="90"/>
                    <a:pt x="0" y="90"/>
                    <a:pt x="0" y="90"/>
                  </a:cubicBezTo>
                  <a:cubicBezTo>
                    <a:pt x="957" y="90"/>
                    <a:pt x="957" y="90"/>
                    <a:pt x="957" y="90"/>
                  </a:cubicBezTo>
                  <a:cubicBezTo>
                    <a:pt x="956" y="90"/>
                    <a:pt x="955" y="89"/>
                    <a:pt x="955" y="89"/>
                  </a:cubicBezTo>
                  <a:cubicBezTo>
                    <a:pt x="950" y="84"/>
                    <a:pt x="950" y="78"/>
                    <a:pt x="949" y="73"/>
                  </a:cubicBezTo>
                  <a:cubicBezTo>
                    <a:pt x="949" y="43"/>
                    <a:pt x="949" y="43"/>
                    <a:pt x="949" y="43"/>
                  </a:cubicBezTo>
                  <a:cubicBezTo>
                    <a:pt x="966" y="43"/>
                    <a:pt x="966" y="43"/>
                    <a:pt x="966" y="43"/>
                  </a:cubicBezTo>
                  <a:cubicBezTo>
                    <a:pt x="966" y="74"/>
                    <a:pt x="966" y="74"/>
                    <a:pt x="966" y="74"/>
                  </a:cubicBezTo>
                  <a:cubicBezTo>
                    <a:pt x="966" y="76"/>
                    <a:pt x="966" y="79"/>
                    <a:pt x="967" y="80"/>
                  </a:cubicBezTo>
                  <a:cubicBezTo>
                    <a:pt x="969" y="82"/>
                    <a:pt x="971" y="82"/>
                    <a:pt x="973" y="82"/>
                  </a:cubicBezTo>
                  <a:cubicBezTo>
                    <a:pt x="975" y="82"/>
                    <a:pt x="977" y="81"/>
                    <a:pt x="978" y="80"/>
                  </a:cubicBezTo>
                  <a:cubicBezTo>
                    <a:pt x="979" y="79"/>
                    <a:pt x="980" y="76"/>
                    <a:pt x="980" y="74"/>
                  </a:cubicBezTo>
                  <a:cubicBezTo>
                    <a:pt x="980" y="43"/>
                    <a:pt x="980" y="43"/>
                    <a:pt x="980" y="43"/>
                  </a:cubicBezTo>
                  <a:cubicBezTo>
                    <a:pt x="996" y="43"/>
                    <a:pt x="996" y="43"/>
                    <a:pt x="996" y="43"/>
                  </a:cubicBezTo>
                  <a:cubicBezTo>
                    <a:pt x="996" y="70"/>
                    <a:pt x="996" y="70"/>
                    <a:pt x="996" y="70"/>
                  </a:cubicBezTo>
                  <a:cubicBezTo>
                    <a:pt x="996" y="75"/>
                    <a:pt x="996" y="83"/>
                    <a:pt x="990" y="89"/>
                  </a:cubicBezTo>
                  <a:cubicBezTo>
                    <a:pt x="989" y="89"/>
                    <a:pt x="989" y="90"/>
                    <a:pt x="988" y="90"/>
                  </a:cubicBezTo>
                  <a:cubicBezTo>
                    <a:pt x="1012" y="90"/>
                    <a:pt x="1012" y="90"/>
                    <a:pt x="1012" y="90"/>
                  </a:cubicBezTo>
                  <a:cubicBezTo>
                    <a:pt x="1005" y="85"/>
                    <a:pt x="1002" y="76"/>
                    <a:pt x="1002" y="68"/>
                  </a:cubicBezTo>
                  <a:cubicBezTo>
                    <a:pt x="1002" y="55"/>
                    <a:pt x="1011" y="41"/>
                    <a:pt x="1028" y="41"/>
                  </a:cubicBezTo>
                  <a:cubicBezTo>
                    <a:pt x="1035" y="41"/>
                    <a:pt x="1043" y="44"/>
                    <a:pt x="1048" y="49"/>
                  </a:cubicBezTo>
                  <a:cubicBezTo>
                    <a:pt x="1050" y="51"/>
                    <a:pt x="1051" y="53"/>
                    <a:pt x="1052" y="55"/>
                  </a:cubicBezTo>
                  <a:cubicBezTo>
                    <a:pt x="1039" y="62"/>
                    <a:pt x="1039" y="62"/>
                    <a:pt x="1039" y="62"/>
                  </a:cubicBezTo>
                  <a:cubicBezTo>
                    <a:pt x="1038" y="59"/>
                    <a:pt x="1035" y="53"/>
                    <a:pt x="1028" y="53"/>
                  </a:cubicBezTo>
                  <a:cubicBezTo>
                    <a:pt x="1025" y="53"/>
                    <a:pt x="1023" y="55"/>
                    <a:pt x="1022" y="56"/>
                  </a:cubicBezTo>
                  <a:cubicBezTo>
                    <a:pt x="1018" y="60"/>
                    <a:pt x="1018" y="65"/>
                    <a:pt x="1018" y="67"/>
                  </a:cubicBezTo>
                  <a:cubicBezTo>
                    <a:pt x="1018" y="75"/>
                    <a:pt x="1021" y="82"/>
                    <a:pt x="1028" y="82"/>
                  </a:cubicBezTo>
                  <a:cubicBezTo>
                    <a:pt x="1036" y="82"/>
                    <a:pt x="1038" y="75"/>
                    <a:pt x="1039" y="74"/>
                  </a:cubicBezTo>
                  <a:cubicBezTo>
                    <a:pt x="1052" y="80"/>
                    <a:pt x="1052" y="80"/>
                    <a:pt x="1052" y="80"/>
                  </a:cubicBezTo>
                  <a:cubicBezTo>
                    <a:pt x="1051" y="83"/>
                    <a:pt x="1050" y="85"/>
                    <a:pt x="1047" y="87"/>
                  </a:cubicBezTo>
                  <a:cubicBezTo>
                    <a:pt x="1046" y="88"/>
                    <a:pt x="1045" y="89"/>
                    <a:pt x="1044" y="90"/>
                  </a:cubicBezTo>
                  <a:cubicBezTo>
                    <a:pt x="1059" y="90"/>
                    <a:pt x="1059" y="90"/>
                    <a:pt x="1059" y="90"/>
                  </a:cubicBezTo>
                  <a:cubicBezTo>
                    <a:pt x="1059" y="43"/>
                    <a:pt x="1059" y="43"/>
                    <a:pt x="1059" y="43"/>
                  </a:cubicBezTo>
                  <a:cubicBezTo>
                    <a:pt x="1075" y="43"/>
                    <a:pt x="1075" y="43"/>
                    <a:pt x="1075" y="43"/>
                  </a:cubicBezTo>
                  <a:cubicBezTo>
                    <a:pt x="1075" y="80"/>
                    <a:pt x="1075" y="80"/>
                    <a:pt x="1075" y="80"/>
                  </a:cubicBezTo>
                  <a:cubicBezTo>
                    <a:pt x="1096" y="80"/>
                    <a:pt x="1096" y="80"/>
                    <a:pt x="1096" y="80"/>
                  </a:cubicBezTo>
                  <a:cubicBezTo>
                    <a:pt x="1096" y="90"/>
                    <a:pt x="1096" y="90"/>
                    <a:pt x="1096" y="90"/>
                  </a:cubicBezTo>
                  <a:cubicBezTo>
                    <a:pt x="1123" y="90"/>
                    <a:pt x="1123" y="90"/>
                    <a:pt x="1123" y="90"/>
                  </a:cubicBezTo>
                  <a:cubicBezTo>
                    <a:pt x="1123" y="0"/>
                    <a:pt x="1123" y="0"/>
                    <a:pt x="112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EA76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EBC3D50A-320D-88B0-495D-C80E31B4476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524000" y="360000"/>
              <a:ext cx="147064" cy="172800"/>
            </a:xfrm>
            <a:prstGeom prst="rect">
              <a:avLst/>
            </a:prstGeom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FBCCD0C6-FD33-7143-0C7A-22B71A0212A7}"/>
              </a:ext>
            </a:extLst>
          </p:cNvPr>
          <p:cNvSpPr txBox="1"/>
          <p:nvPr/>
        </p:nvSpPr>
        <p:spPr>
          <a:xfrm>
            <a:off x="239573" y="163468"/>
            <a:ext cx="70448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Measurement of plasma turbulence in the solar wind</a:t>
            </a:r>
          </a:p>
        </p:txBody>
      </p:sp>
      <p:sp>
        <p:nvSpPr>
          <p:cNvPr id="7" name="TextBox 70">
            <a:extLst>
              <a:ext uri="{FF2B5EF4-FFF2-40B4-BE49-F238E27FC236}">
                <a16:creationId xmlns:a16="http://schemas.microsoft.com/office/drawing/2014/main" id="{388D9D3A-22B5-7954-9CDC-D5EE48128CCB}"/>
              </a:ext>
            </a:extLst>
          </p:cNvPr>
          <p:cNvSpPr txBox="1"/>
          <p:nvPr/>
        </p:nvSpPr>
        <p:spPr>
          <a:xfrm>
            <a:off x="6248550" y="1028422"/>
            <a:ext cx="2845027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Today, we have much more detailed measurements.</a:t>
            </a:r>
          </a:p>
          <a:p>
            <a:endParaRPr lang="en-GB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Injection range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Inertial range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Dissipation range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/>
          </a:p>
          <a:p>
            <a:r>
              <a:rPr lang="en-GB" sz="2000" dirty="0"/>
              <a:t>Breakpoints at characteristic scales.</a:t>
            </a:r>
            <a:endParaRPr lang="en-GB" dirty="0"/>
          </a:p>
        </p:txBody>
      </p:sp>
      <p:pic>
        <p:nvPicPr>
          <p:cNvPr id="4" name="Grafik 3" descr="Ein Bild, das Text, Screenshot, Reihe, Diagramm enthält.&#10;&#10;KI-generierte Inhalte können fehlerhaft sein.">
            <a:extLst>
              <a:ext uri="{FF2B5EF4-FFF2-40B4-BE49-F238E27FC236}">
                <a16:creationId xmlns:a16="http://schemas.microsoft.com/office/drawing/2014/main" id="{41B6B613-C2EB-8F03-B118-E45168AA39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739775"/>
            <a:ext cx="6040041" cy="4403725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52C398EA-84B4-3574-4059-212D425D5C06}"/>
              </a:ext>
            </a:extLst>
          </p:cNvPr>
          <p:cNvSpPr txBox="1"/>
          <p:nvPr/>
        </p:nvSpPr>
        <p:spPr>
          <a:xfrm>
            <a:off x="-2" y="4897279"/>
            <a:ext cx="146226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/>
              <a:t>(Verscharen et al., 2019)</a:t>
            </a:r>
          </a:p>
        </p:txBody>
      </p:sp>
    </p:spTree>
    <p:extLst>
      <p:ext uri="{BB962C8B-B14F-4D97-AF65-F5344CB8AC3E}">
        <p14:creationId xmlns:p14="http://schemas.microsoft.com/office/powerpoint/2010/main" val="2085656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5BBD61-5D86-14EF-51A5-8ABBA35EA7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FE28BFF2-DA2F-C175-4170-90B4E8CCDB4F}"/>
              </a:ext>
            </a:extLst>
          </p:cNvPr>
          <p:cNvGrpSpPr/>
          <p:nvPr/>
        </p:nvGrpSpPr>
        <p:grpSpPr>
          <a:xfrm>
            <a:off x="0" y="-1588"/>
            <a:ext cx="9144000" cy="741363"/>
            <a:chOff x="0" y="-1588"/>
            <a:chExt cx="9144000" cy="741363"/>
          </a:xfrm>
        </p:grpSpPr>
        <p:sp>
          <p:nvSpPr>
            <p:cNvPr id="16" name="Freeform 5">
              <a:extLst>
                <a:ext uri="{FF2B5EF4-FFF2-40B4-BE49-F238E27FC236}">
                  <a16:creationId xmlns:a16="http://schemas.microsoft.com/office/drawing/2014/main" id="{64D0479A-BD77-D253-DC84-682894BE2E45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-1588"/>
              <a:ext cx="9144000" cy="741363"/>
            </a:xfrm>
            <a:custGeom>
              <a:avLst/>
              <a:gdLst>
                <a:gd name="T0" fmla="*/ 0 w 1123"/>
                <a:gd name="T1" fmla="*/ 0 h 90"/>
                <a:gd name="T2" fmla="*/ 0 w 1123"/>
                <a:gd name="T3" fmla="*/ 90 h 90"/>
                <a:gd name="T4" fmla="*/ 957 w 1123"/>
                <a:gd name="T5" fmla="*/ 90 h 90"/>
                <a:gd name="T6" fmla="*/ 955 w 1123"/>
                <a:gd name="T7" fmla="*/ 89 h 90"/>
                <a:gd name="T8" fmla="*/ 949 w 1123"/>
                <a:gd name="T9" fmla="*/ 73 h 90"/>
                <a:gd name="T10" fmla="*/ 949 w 1123"/>
                <a:gd name="T11" fmla="*/ 43 h 90"/>
                <a:gd name="T12" fmla="*/ 966 w 1123"/>
                <a:gd name="T13" fmla="*/ 43 h 90"/>
                <a:gd name="T14" fmla="*/ 966 w 1123"/>
                <a:gd name="T15" fmla="*/ 74 h 90"/>
                <a:gd name="T16" fmla="*/ 967 w 1123"/>
                <a:gd name="T17" fmla="*/ 80 h 90"/>
                <a:gd name="T18" fmla="*/ 973 w 1123"/>
                <a:gd name="T19" fmla="*/ 82 h 90"/>
                <a:gd name="T20" fmla="*/ 978 w 1123"/>
                <a:gd name="T21" fmla="*/ 80 h 90"/>
                <a:gd name="T22" fmla="*/ 980 w 1123"/>
                <a:gd name="T23" fmla="*/ 74 h 90"/>
                <a:gd name="T24" fmla="*/ 980 w 1123"/>
                <a:gd name="T25" fmla="*/ 43 h 90"/>
                <a:gd name="T26" fmla="*/ 996 w 1123"/>
                <a:gd name="T27" fmla="*/ 43 h 90"/>
                <a:gd name="T28" fmla="*/ 996 w 1123"/>
                <a:gd name="T29" fmla="*/ 70 h 90"/>
                <a:gd name="T30" fmla="*/ 990 w 1123"/>
                <a:gd name="T31" fmla="*/ 89 h 90"/>
                <a:gd name="T32" fmla="*/ 988 w 1123"/>
                <a:gd name="T33" fmla="*/ 90 h 90"/>
                <a:gd name="T34" fmla="*/ 1012 w 1123"/>
                <a:gd name="T35" fmla="*/ 90 h 90"/>
                <a:gd name="T36" fmla="*/ 1002 w 1123"/>
                <a:gd name="T37" fmla="*/ 68 h 90"/>
                <a:gd name="T38" fmla="*/ 1028 w 1123"/>
                <a:gd name="T39" fmla="*/ 41 h 90"/>
                <a:gd name="T40" fmla="*/ 1048 w 1123"/>
                <a:gd name="T41" fmla="*/ 49 h 90"/>
                <a:gd name="T42" fmla="*/ 1052 w 1123"/>
                <a:gd name="T43" fmla="*/ 55 h 90"/>
                <a:gd name="T44" fmla="*/ 1039 w 1123"/>
                <a:gd name="T45" fmla="*/ 62 h 90"/>
                <a:gd name="T46" fmla="*/ 1028 w 1123"/>
                <a:gd name="T47" fmla="*/ 53 h 90"/>
                <a:gd name="T48" fmla="*/ 1022 w 1123"/>
                <a:gd name="T49" fmla="*/ 56 h 90"/>
                <a:gd name="T50" fmla="*/ 1018 w 1123"/>
                <a:gd name="T51" fmla="*/ 67 h 90"/>
                <a:gd name="T52" fmla="*/ 1028 w 1123"/>
                <a:gd name="T53" fmla="*/ 82 h 90"/>
                <a:gd name="T54" fmla="*/ 1039 w 1123"/>
                <a:gd name="T55" fmla="*/ 74 h 90"/>
                <a:gd name="T56" fmla="*/ 1052 w 1123"/>
                <a:gd name="T57" fmla="*/ 80 h 90"/>
                <a:gd name="T58" fmla="*/ 1047 w 1123"/>
                <a:gd name="T59" fmla="*/ 87 h 90"/>
                <a:gd name="T60" fmla="*/ 1044 w 1123"/>
                <a:gd name="T61" fmla="*/ 90 h 90"/>
                <a:gd name="T62" fmla="*/ 1059 w 1123"/>
                <a:gd name="T63" fmla="*/ 90 h 90"/>
                <a:gd name="T64" fmla="*/ 1059 w 1123"/>
                <a:gd name="T65" fmla="*/ 43 h 90"/>
                <a:gd name="T66" fmla="*/ 1075 w 1123"/>
                <a:gd name="T67" fmla="*/ 43 h 90"/>
                <a:gd name="T68" fmla="*/ 1075 w 1123"/>
                <a:gd name="T69" fmla="*/ 80 h 90"/>
                <a:gd name="T70" fmla="*/ 1096 w 1123"/>
                <a:gd name="T71" fmla="*/ 80 h 90"/>
                <a:gd name="T72" fmla="*/ 1096 w 1123"/>
                <a:gd name="T73" fmla="*/ 90 h 90"/>
                <a:gd name="T74" fmla="*/ 1123 w 1123"/>
                <a:gd name="T75" fmla="*/ 90 h 90"/>
                <a:gd name="T76" fmla="*/ 1123 w 1123"/>
                <a:gd name="T77" fmla="*/ 0 h 90"/>
                <a:gd name="T78" fmla="*/ 0 w 1123"/>
                <a:gd name="T79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123" h="90">
                  <a:moveTo>
                    <a:pt x="0" y="0"/>
                  </a:moveTo>
                  <a:cubicBezTo>
                    <a:pt x="0" y="90"/>
                    <a:pt x="0" y="90"/>
                    <a:pt x="0" y="90"/>
                  </a:cubicBezTo>
                  <a:cubicBezTo>
                    <a:pt x="957" y="90"/>
                    <a:pt x="957" y="90"/>
                    <a:pt x="957" y="90"/>
                  </a:cubicBezTo>
                  <a:cubicBezTo>
                    <a:pt x="956" y="90"/>
                    <a:pt x="955" y="89"/>
                    <a:pt x="955" y="89"/>
                  </a:cubicBezTo>
                  <a:cubicBezTo>
                    <a:pt x="950" y="84"/>
                    <a:pt x="950" y="78"/>
                    <a:pt x="949" y="73"/>
                  </a:cubicBezTo>
                  <a:cubicBezTo>
                    <a:pt x="949" y="43"/>
                    <a:pt x="949" y="43"/>
                    <a:pt x="949" y="43"/>
                  </a:cubicBezTo>
                  <a:cubicBezTo>
                    <a:pt x="966" y="43"/>
                    <a:pt x="966" y="43"/>
                    <a:pt x="966" y="43"/>
                  </a:cubicBezTo>
                  <a:cubicBezTo>
                    <a:pt x="966" y="74"/>
                    <a:pt x="966" y="74"/>
                    <a:pt x="966" y="74"/>
                  </a:cubicBezTo>
                  <a:cubicBezTo>
                    <a:pt x="966" y="76"/>
                    <a:pt x="966" y="79"/>
                    <a:pt x="967" y="80"/>
                  </a:cubicBezTo>
                  <a:cubicBezTo>
                    <a:pt x="969" y="82"/>
                    <a:pt x="971" y="82"/>
                    <a:pt x="973" y="82"/>
                  </a:cubicBezTo>
                  <a:cubicBezTo>
                    <a:pt x="975" y="82"/>
                    <a:pt x="977" y="81"/>
                    <a:pt x="978" y="80"/>
                  </a:cubicBezTo>
                  <a:cubicBezTo>
                    <a:pt x="979" y="79"/>
                    <a:pt x="980" y="76"/>
                    <a:pt x="980" y="74"/>
                  </a:cubicBezTo>
                  <a:cubicBezTo>
                    <a:pt x="980" y="43"/>
                    <a:pt x="980" y="43"/>
                    <a:pt x="980" y="43"/>
                  </a:cubicBezTo>
                  <a:cubicBezTo>
                    <a:pt x="996" y="43"/>
                    <a:pt x="996" y="43"/>
                    <a:pt x="996" y="43"/>
                  </a:cubicBezTo>
                  <a:cubicBezTo>
                    <a:pt x="996" y="70"/>
                    <a:pt x="996" y="70"/>
                    <a:pt x="996" y="70"/>
                  </a:cubicBezTo>
                  <a:cubicBezTo>
                    <a:pt x="996" y="75"/>
                    <a:pt x="996" y="83"/>
                    <a:pt x="990" y="89"/>
                  </a:cubicBezTo>
                  <a:cubicBezTo>
                    <a:pt x="989" y="89"/>
                    <a:pt x="989" y="90"/>
                    <a:pt x="988" y="90"/>
                  </a:cubicBezTo>
                  <a:cubicBezTo>
                    <a:pt x="1012" y="90"/>
                    <a:pt x="1012" y="90"/>
                    <a:pt x="1012" y="90"/>
                  </a:cubicBezTo>
                  <a:cubicBezTo>
                    <a:pt x="1005" y="85"/>
                    <a:pt x="1002" y="76"/>
                    <a:pt x="1002" y="68"/>
                  </a:cubicBezTo>
                  <a:cubicBezTo>
                    <a:pt x="1002" y="55"/>
                    <a:pt x="1011" y="41"/>
                    <a:pt x="1028" y="41"/>
                  </a:cubicBezTo>
                  <a:cubicBezTo>
                    <a:pt x="1035" y="41"/>
                    <a:pt x="1043" y="44"/>
                    <a:pt x="1048" y="49"/>
                  </a:cubicBezTo>
                  <a:cubicBezTo>
                    <a:pt x="1050" y="51"/>
                    <a:pt x="1051" y="53"/>
                    <a:pt x="1052" y="55"/>
                  </a:cubicBezTo>
                  <a:cubicBezTo>
                    <a:pt x="1039" y="62"/>
                    <a:pt x="1039" y="62"/>
                    <a:pt x="1039" y="62"/>
                  </a:cubicBezTo>
                  <a:cubicBezTo>
                    <a:pt x="1038" y="59"/>
                    <a:pt x="1035" y="53"/>
                    <a:pt x="1028" y="53"/>
                  </a:cubicBezTo>
                  <a:cubicBezTo>
                    <a:pt x="1025" y="53"/>
                    <a:pt x="1023" y="55"/>
                    <a:pt x="1022" y="56"/>
                  </a:cubicBezTo>
                  <a:cubicBezTo>
                    <a:pt x="1018" y="60"/>
                    <a:pt x="1018" y="65"/>
                    <a:pt x="1018" y="67"/>
                  </a:cubicBezTo>
                  <a:cubicBezTo>
                    <a:pt x="1018" y="75"/>
                    <a:pt x="1021" y="82"/>
                    <a:pt x="1028" y="82"/>
                  </a:cubicBezTo>
                  <a:cubicBezTo>
                    <a:pt x="1036" y="82"/>
                    <a:pt x="1038" y="75"/>
                    <a:pt x="1039" y="74"/>
                  </a:cubicBezTo>
                  <a:cubicBezTo>
                    <a:pt x="1052" y="80"/>
                    <a:pt x="1052" y="80"/>
                    <a:pt x="1052" y="80"/>
                  </a:cubicBezTo>
                  <a:cubicBezTo>
                    <a:pt x="1051" y="83"/>
                    <a:pt x="1050" y="85"/>
                    <a:pt x="1047" y="87"/>
                  </a:cubicBezTo>
                  <a:cubicBezTo>
                    <a:pt x="1046" y="88"/>
                    <a:pt x="1045" y="89"/>
                    <a:pt x="1044" y="90"/>
                  </a:cubicBezTo>
                  <a:cubicBezTo>
                    <a:pt x="1059" y="90"/>
                    <a:pt x="1059" y="90"/>
                    <a:pt x="1059" y="90"/>
                  </a:cubicBezTo>
                  <a:cubicBezTo>
                    <a:pt x="1059" y="43"/>
                    <a:pt x="1059" y="43"/>
                    <a:pt x="1059" y="43"/>
                  </a:cubicBezTo>
                  <a:cubicBezTo>
                    <a:pt x="1075" y="43"/>
                    <a:pt x="1075" y="43"/>
                    <a:pt x="1075" y="43"/>
                  </a:cubicBezTo>
                  <a:cubicBezTo>
                    <a:pt x="1075" y="80"/>
                    <a:pt x="1075" y="80"/>
                    <a:pt x="1075" y="80"/>
                  </a:cubicBezTo>
                  <a:cubicBezTo>
                    <a:pt x="1096" y="80"/>
                    <a:pt x="1096" y="80"/>
                    <a:pt x="1096" y="80"/>
                  </a:cubicBezTo>
                  <a:cubicBezTo>
                    <a:pt x="1096" y="90"/>
                    <a:pt x="1096" y="90"/>
                    <a:pt x="1096" y="90"/>
                  </a:cubicBezTo>
                  <a:cubicBezTo>
                    <a:pt x="1123" y="90"/>
                    <a:pt x="1123" y="90"/>
                    <a:pt x="1123" y="90"/>
                  </a:cubicBezTo>
                  <a:cubicBezTo>
                    <a:pt x="1123" y="0"/>
                    <a:pt x="1123" y="0"/>
                    <a:pt x="112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EA76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EA36814A-A29F-3E02-2690-72EB43FD8B4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524000" y="360000"/>
              <a:ext cx="147064" cy="172800"/>
            </a:xfrm>
            <a:prstGeom prst="rect">
              <a:avLst/>
            </a:prstGeom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AA551D13-4007-995C-2316-A57AF8D8CB78}"/>
              </a:ext>
            </a:extLst>
          </p:cNvPr>
          <p:cNvSpPr txBox="1"/>
          <p:nvPr/>
        </p:nvSpPr>
        <p:spPr>
          <a:xfrm>
            <a:off x="239573" y="163468"/>
            <a:ext cx="70448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Intermittency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70">
                <a:extLst>
                  <a:ext uri="{FF2B5EF4-FFF2-40B4-BE49-F238E27FC236}">
                    <a16:creationId xmlns:a16="http://schemas.microsoft.com/office/drawing/2014/main" id="{AD37DC17-D784-B12F-5FD3-9C007000D09D}"/>
                  </a:ext>
                </a:extLst>
              </p:cNvPr>
              <p:cNvSpPr txBox="1"/>
              <p:nvPr/>
            </p:nvSpPr>
            <p:spPr>
              <a:xfrm>
                <a:off x="3602736" y="1044021"/>
                <a:ext cx="5317903" cy="31700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000" dirty="0"/>
                  <a:t>Turbulence develops </a:t>
                </a:r>
                <a:r>
                  <a:rPr lang="en-GB" sz="2000" b="1" i="1" dirty="0"/>
                  <a:t>intermittency</a:t>
                </a:r>
                <a:r>
                  <a:rPr lang="en-GB" sz="2000" dirty="0"/>
                  <a:t>: non-uniform spatial distribution of fluctuations at given scales.</a:t>
                </a:r>
              </a:p>
              <a:p>
                <a:endParaRPr lang="en-GB" sz="2000" dirty="0"/>
              </a:p>
              <a:p>
                <a:r>
                  <a:rPr lang="en-GB" sz="2000" dirty="0"/>
                  <a:t>In a plasma, this means that </a:t>
                </a:r>
                <a:r>
                  <a:rPr lang="en-GB" sz="2000" i="1" dirty="0"/>
                  <a:t>current sheets 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sz="2000" b="0" i="0" smtClean="0">
                        <a:latin typeface="Cambria Math" panose="02040503050406030204" pitchFamily="18" charset="0"/>
                      </a:rPr>
                      <m:t>∇</m:t>
                    </m:r>
                    <m:r>
                      <a:rPr lang="de-DE" sz="2000" b="0" i="1" smtClean="0">
                        <a:latin typeface="Cambria Math" panose="02040503050406030204" pitchFamily="18" charset="0"/>
                      </a:rPr>
                      <m:t>×</m:t>
                    </m:r>
                    <m:r>
                      <a:rPr lang="de-DE" sz="2000" b="1" i="1" smtClean="0">
                        <a:latin typeface="Cambria Math" panose="02040503050406030204" pitchFamily="18" charset="0"/>
                      </a:rPr>
                      <m:t>𝑩</m:t>
                    </m:r>
                    <m:r>
                      <a:rPr lang="de-DE" sz="2000" b="0" i="1" smtClean="0">
                        <a:latin typeface="Cambria Math" panose="02040503050406030204" pitchFamily="18" charset="0"/>
                      </a:rPr>
                      <m:t>=4</m:t>
                    </m:r>
                    <m:r>
                      <a:rPr lang="de-DE" sz="2000" b="0" i="1" smtClean="0">
                        <a:latin typeface="Cambria Math" panose="02040503050406030204" pitchFamily="18" charset="0"/>
                      </a:rPr>
                      <m:t>𝜋</m:t>
                    </m:r>
                    <m:r>
                      <a:rPr lang="de-DE" sz="2000" b="1" i="1" smtClean="0">
                        <a:latin typeface="Cambria Math" panose="02040503050406030204" pitchFamily="18" charset="0"/>
                      </a:rPr>
                      <m:t>𝒋</m:t>
                    </m:r>
                    <m:r>
                      <a:rPr lang="de-DE" sz="2000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de-DE" sz="2000" b="0" i="1" smtClean="0"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lang="en-GB" sz="2000" i="1" dirty="0"/>
                  <a:t>) </a:t>
                </a:r>
                <a:r>
                  <a:rPr lang="en-GB" sz="2000" dirty="0"/>
                  <a:t>and </a:t>
                </a:r>
                <a:r>
                  <a:rPr lang="en-GB" sz="2000" i="1" dirty="0"/>
                  <a:t>vorticity sheets 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sz="2000" b="0" i="0" smtClean="0">
                        <a:latin typeface="Cambria Math" panose="02040503050406030204" pitchFamily="18" charset="0"/>
                      </a:rPr>
                      <m:t>∇</m:t>
                    </m:r>
                    <m:r>
                      <a:rPr lang="de-DE" sz="2000" b="0" i="1" smtClean="0">
                        <a:latin typeface="Cambria Math" panose="02040503050406030204" pitchFamily="18" charset="0"/>
                      </a:rPr>
                      <m:t>×</m:t>
                    </m:r>
                    <m:r>
                      <a:rPr lang="de-DE" sz="2000" b="1" i="1" smtClean="0">
                        <a:latin typeface="Cambria Math" panose="02040503050406030204" pitchFamily="18" charset="0"/>
                      </a:rPr>
                      <m:t>𝑼</m:t>
                    </m:r>
                    <m:r>
                      <a:rPr lang="de-DE" sz="20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2000" b="1" i="0" smtClean="0">
                        <a:latin typeface="Cambria Math" panose="02040503050406030204" pitchFamily="18" charset="0"/>
                      </a:rPr>
                      <m:t>𝛀</m:t>
                    </m:r>
                  </m:oMath>
                </a14:m>
                <a:r>
                  <a:rPr lang="en-GB" sz="2000" i="1" dirty="0"/>
                  <a:t>) </a:t>
                </a:r>
                <a:r>
                  <a:rPr lang="en-GB" sz="2000" dirty="0"/>
                  <a:t>form.</a:t>
                </a:r>
              </a:p>
              <a:p>
                <a:endParaRPr lang="en-GB" sz="2000" dirty="0"/>
              </a:p>
              <a:p>
                <a:r>
                  <a:rPr lang="en-GB" sz="2000" dirty="0"/>
                  <a:t>These coherent structures are locations of strong </a:t>
                </a:r>
                <a:r>
                  <a:rPr lang="en-GB" sz="2000" b="1" i="1" dirty="0"/>
                  <a:t>dissipation</a:t>
                </a:r>
                <a:r>
                  <a:rPr lang="en-GB" sz="2000" dirty="0"/>
                  <a:t>.</a:t>
                </a:r>
              </a:p>
              <a:p>
                <a:endParaRPr lang="en-GB" sz="2000" dirty="0"/>
              </a:p>
            </p:txBody>
          </p:sp>
        </mc:Choice>
        <mc:Fallback xmlns="">
          <p:sp>
            <p:nvSpPr>
              <p:cNvPr id="7" name="TextBox 70">
                <a:extLst>
                  <a:ext uri="{FF2B5EF4-FFF2-40B4-BE49-F238E27FC236}">
                    <a16:creationId xmlns:a16="http://schemas.microsoft.com/office/drawing/2014/main" id="{AD37DC17-D784-B12F-5FD3-9C007000D0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02736" y="1044021"/>
                <a:ext cx="5317903" cy="3170099"/>
              </a:xfrm>
              <a:prstGeom prst="rect">
                <a:avLst/>
              </a:prstGeom>
              <a:blipFill>
                <a:blip r:embed="rId4"/>
                <a:stretch>
                  <a:fillRect l="-1190" t="-1200" r="-71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feld 2">
            <a:extLst>
              <a:ext uri="{FF2B5EF4-FFF2-40B4-BE49-F238E27FC236}">
                <a16:creationId xmlns:a16="http://schemas.microsoft.com/office/drawing/2014/main" id="{6461E063-8C1F-5735-908E-94C57B6F414B}"/>
              </a:ext>
            </a:extLst>
          </p:cNvPr>
          <p:cNvSpPr txBox="1"/>
          <p:nvPr/>
        </p:nvSpPr>
        <p:spPr>
          <a:xfrm>
            <a:off x="3479180" y="4826143"/>
            <a:ext cx="38786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PIC simulation by Agudelo Rueda, DV, et al. (2021)</a:t>
            </a:r>
          </a:p>
        </p:txBody>
      </p:sp>
      <p:pic>
        <p:nvPicPr>
          <p:cNvPr id="5" name="Grafik 4" descr="Ein Bild, das Screenshot enthält.&#10;&#10;KI-generierte Inhalte können fehlerhaft sein.">
            <a:extLst>
              <a:ext uri="{FF2B5EF4-FFF2-40B4-BE49-F238E27FC236}">
                <a16:creationId xmlns:a16="http://schemas.microsoft.com/office/drawing/2014/main" id="{62E9EEEC-C5DD-E30A-CDC4-8B3665FB66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739775"/>
            <a:ext cx="3459841" cy="4394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2422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B4CDCB-6E78-DA2D-3948-048CE3578F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B0E01907-B861-2CF9-5BBD-075A40D119B6}"/>
              </a:ext>
            </a:extLst>
          </p:cNvPr>
          <p:cNvGrpSpPr/>
          <p:nvPr/>
        </p:nvGrpSpPr>
        <p:grpSpPr>
          <a:xfrm>
            <a:off x="0" y="-1588"/>
            <a:ext cx="9144000" cy="741363"/>
            <a:chOff x="0" y="-1588"/>
            <a:chExt cx="9144000" cy="741363"/>
          </a:xfrm>
        </p:grpSpPr>
        <p:sp>
          <p:nvSpPr>
            <p:cNvPr id="16" name="Freeform 5">
              <a:extLst>
                <a:ext uri="{FF2B5EF4-FFF2-40B4-BE49-F238E27FC236}">
                  <a16:creationId xmlns:a16="http://schemas.microsoft.com/office/drawing/2014/main" id="{DB56DE17-004C-DB7C-A57F-F378D5BC0842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-1588"/>
              <a:ext cx="9144000" cy="741363"/>
            </a:xfrm>
            <a:custGeom>
              <a:avLst/>
              <a:gdLst>
                <a:gd name="T0" fmla="*/ 0 w 1123"/>
                <a:gd name="T1" fmla="*/ 0 h 90"/>
                <a:gd name="T2" fmla="*/ 0 w 1123"/>
                <a:gd name="T3" fmla="*/ 90 h 90"/>
                <a:gd name="T4" fmla="*/ 957 w 1123"/>
                <a:gd name="T5" fmla="*/ 90 h 90"/>
                <a:gd name="T6" fmla="*/ 955 w 1123"/>
                <a:gd name="T7" fmla="*/ 89 h 90"/>
                <a:gd name="T8" fmla="*/ 949 w 1123"/>
                <a:gd name="T9" fmla="*/ 73 h 90"/>
                <a:gd name="T10" fmla="*/ 949 w 1123"/>
                <a:gd name="T11" fmla="*/ 43 h 90"/>
                <a:gd name="T12" fmla="*/ 966 w 1123"/>
                <a:gd name="T13" fmla="*/ 43 h 90"/>
                <a:gd name="T14" fmla="*/ 966 w 1123"/>
                <a:gd name="T15" fmla="*/ 74 h 90"/>
                <a:gd name="T16" fmla="*/ 967 w 1123"/>
                <a:gd name="T17" fmla="*/ 80 h 90"/>
                <a:gd name="T18" fmla="*/ 973 w 1123"/>
                <a:gd name="T19" fmla="*/ 82 h 90"/>
                <a:gd name="T20" fmla="*/ 978 w 1123"/>
                <a:gd name="T21" fmla="*/ 80 h 90"/>
                <a:gd name="T22" fmla="*/ 980 w 1123"/>
                <a:gd name="T23" fmla="*/ 74 h 90"/>
                <a:gd name="T24" fmla="*/ 980 w 1123"/>
                <a:gd name="T25" fmla="*/ 43 h 90"/>
                <a:gd name="T26" fmla="*/ 996 w 1123"/>
                <a:gd name="T27" fmla="*/ 43 h 90"/>
                <a:gd name="T28" fmla="*/ 996 w 1123"/>
                <a:gd name="T29" fmla="*/ 70 h 90"/>
                <a:gd name="T30" fmla="*/ 990 w 1123"/>
                <a:gd name="T31" fmla="*/ 89 h 90"/>
                <a:gd name="T32" fmla="*/ 988 w 1123"/>
                <a:gd name="T33" fmla="*/ 90 h 90"/>
                <a:gd name="T34" fmla="*/ 1012 w 1123"/>
                <a:gd name="T35" fmla="*/ 90 h 90"/>
                <a:gd name="T36" fmla="*/ 1002 w 1123"/>
                <a:gd name="T37" fmla="*/ 68 h 90"/>
                <a:gd name="T38" fmla="*/ 1028 w 1123"/>
                <a:gd name="T39" fmla="*/ 41 h 90"/>
                <a:gd name="T40" fmla="*/ 1048 w 1123"/>
                <a:gd name="T41" fmla="*/ 49 h 90"/>
                <a:gd name="T42" fmla="*/ 1052 w 1123"/>
                <a:gd name="T43" fmla="*/ 55 h 90"/>
                <a:gd name="T44" fmla="*/ 1039 w 1123"/>
                <a:gd name="T45" fmla="*/ 62 h 90"/>
                <a:gd name="T46" fmla="*/ 1028 w 1123"/>
                <a:gd name="T47" fmla="*/ 53 h 90"/>
                <a:gd name="T48" fmla="*/ 1022 w 1123"/>
                <a:gd name="T49" fmla="*/ 56 h 90"/>
                <a:gd name="T50" fmla="*/ 1018 w 1123"/>
                <a:gd name="T51" fmla="*/ 67 h 90"/>
                <a:gd name="T52" fmla="*/ 1028 w 1123"/>
                <a:gd name="T53" fmla="*/ 82 h 90"/>
                <a:gd name="T54" fmla="*/ 1039 w 1123"/>
                <a:gd name="T55" fmla="*/ 74 h 90"/>
                <a:gd name="T56" fmla="*/ 1052 w 1123"/>
                <a:gd name="T57" fmla="*/ 80 h 90"/>
                <a:gd name="T58" fmla="*/ 1047 w 1123"/>
                <a:gd name="T59" fmla="*/ 87 h 90"/>
                <a:gd name="T60" fmla="*/ 1044 w 1123"/>
                <a:gd name="T61" fmla="*/ 90 h 90"/>
                <a:gd name="T62" fmla="*/ 1059 w 1123"/>
                <a:gd name="T63" fmla="*/ 90 h 90"/>
                <a:gd name="T64" fmla="*/ 1059 w 1123"/>
                <a:gd name="T65" fmla="*/ 43 h 90"/>
                <a:gd name="T66" fmla="*/ 1075 w 1123"/>
                <a:gd name="T67" fmla="*/ 43 h 90"/>
                <a:gd name="T68" fmla="*/ 1075 w 1123"/>
                <a:gd name="T69" fmla="*/ 80 h 90"/>
                <a:gd name="T70" fmla="*/ 1096 w 1123"/>
                <a:gd name="T71" fmla="*/ 80 h 90"/>
                <a:gd name="T72" fmla="*/ 1096 w 1123"/>
                <a:gd name="T73" fmla="*/ 90 h 90"/>
                <a:gd name="T74" fmla="*/ 1123 w 1123"/>
                <a:gd name="T75" fmla="*/ 90 h 90"/>
                <a:gd name="T76" fmla="*/ 1123 w 1123"/>
                <a:gd name="T77" fmla="*/ 0 h 90"/>
                <a:gd name="T78" fmla="*/ 0 w 1123"/>
                <a:gd name="T79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123" h="90">
                  <a:moveTo>
                    <a:pt x="0" y="0"/>
                  </a:moveTo>
                  <a:cubicBezTo>
                    <a:pt x="0" y="90"/>
                    <a:pt x="0" y="90"/>
                    <a:pt x="0" y="90"/>
                  </a:cubicBezTo>
                  <a:cubicBezTo>
                    <a:pt x="957" y="90"/>
                    <a:pt x="957" y="90"/>
                    <a:pt x="957" y="90"/>
                  </a:cubicBezTo>
                  <a:cubicBezTo>
                    <a:pt x="956" y="90"/>
                    <a:pt x="955" y="89"/>
                    <a:pt x="955" y="89"/>
                  </a:cubicBezTo>
                  <a:cubicBezTo>
                    <a:pt x="950" y="84"/>
                    <a:pt x="950" y="78"/>
                    <a:pt x="949" y="73"/>
                  </a:cubicBezTo>
                  <a:cubicBezTo>
                    <a:pt x="949" y="43"/>
                    <a:pt x="949" y="43"/>
                    <a:pt x="949" y="43"/>
                  </a:cubicBezTo>
                  <a:cubicBezTo>
                    <a:pt x="966" y="43"/>
                    <a:pt x="966" y="43"/>
                    <a:pt x="966" y="43"/>
                  </a:cubicBezTo>
                  <a:cubicBezTo>
                    <a:pt x="966" y="74"/>
                    <a:pt x="966" y="74"/>
                    <a:pt x="966" y="74"/>
                  </a:cubicBezTo>
                  <a:cubicBezTo>
                    <a:pt x="966" y="76"/>
                    <a:pt x="966" y="79"/>
                    <a:pt x="967" y="80"/>
                  </a:cubicBezTo>
                  <a:cubicBezTo>
                    <a:pt x="969" y="82"/>
                    <a:pt x="971" y="82"/>
                    <a:pt x="973" y="82"/>
                  </a:cubicBezTo>
                  <a:cubicBezTo>
                    <a:pt x="975" y="82"/>
                    <a:pt x="977" y="81"/>
                    <a:pt x="978" y="80"/>
                  </a:cubicBezTo>
                  <a:cubicBezTo>
                    <a:pt x="979" y="79"/>
                    <a:pt x="980" y="76"/>
                    <a:pt x="980" y="74"/>
                  </a:cubicBezTo>
                  <a:cubicBezTo>
                    <a:pt x="980" y="43"/>
                    <a:pt x="980" y="43"/>
                    <a:pt x="980" y="43"/>
                  </a:cubicBezTo>
                  <a:cubicBezTo>
                    <a:pt x="996" y="43"/>
                    <a:pt x="996" y="43"/>
                    <a:pt x="996" y="43"/>
                  </a:cubicBezTo>
                  <a:cubicBezTo>
                    <a:pt x="996" y="70"/>
                    <a:pt x="996" y="70"/>
                    <a:pt x="996" y="70"/>
                  </a:cubicBezTo>
                  <a:cubicBezTo>
                    <a:pt x="996" y="75"/>
                    <a:pt x="996" y="83"/>
                    <a:pt x="990" y="89"/>
                  </a:cubicBezTo>
                  <a:cubicBezTo>
                    <a:pt x="989" y="89"/>
                    <a:pt x="989" y="90"/>
                    <a:pt x="988" y="90"/>
                  </a:cubicBezTo>
                  <a:cubicBezTo>
                    <a:pt x="1012" y="90"/>
                    <a:pt x="1012" y="90"/>
                    <a:pt x="1012" y="90"/>
                  </a:cubicBezTo>
                  <a:cubicBezTo>
                    <a:pt x="1005" y="85"/>
                    <a:pt x="1002" y="76"/>
                    <a:pt x="1002" y="68"/>
                  </a:cubicBezTo>
                  <a:cubicBezTo>
                    <a:pt x="1002" y="55"/>
                    <a:pt x="1011" y="41"/>
                    <a:pt x="1028" y="41"/>
                  </a:cubicBezTo>
                  <a:cubicBezTo>
                    <a:pt x="1035" y="41"/>
                    <a:pt x="1043" y="44"/>
                    <a:pt x="1048" y="49"/>
                  </a:cubicBezTo>
                  <a:cubicBezTo>
                    <a:pt x="1050" y="51"/>
                    <a:pt x="1051" y="53"/>
                    <a:pt x="1052" y="55"/>
                  </a:cubicBezTo>
                  <a:cubicBezTo>
                    <a:pt x="1039" y="62"/>
                    <a:pt x="1039" y="62"/>
                    <a:pt x="1039" y="62"/>
                  </a:cubicBezTo>
                  <a:cubicBezTo>
                    <a:pt x="1038" y="59"/>
                    <a:pt x="1035" y="53"/>
                    <a:pt x="1028" y="53"/>
                  </a:cubicBezTo>
                  <a:cubicBezTo>
                    <a:pt x="1025" y="53"/>
                    <a:pt x="1023" y="55"/>
                    <a:pt x="1022" y="56"/>
                  </a:cubicBezTo>
                  <a:cubicBezTo>
                    <a:pt x="1018" y="60"/>
                    <a:pt x="1018" y="65"/>
                    <a:pt x="1018" y="67"/>
                  </a:cubicBezTo>
                  <a:cubicBezTo>
                    <a:pt x="1018" y="75"/>
                    <a:pt x="1021" y="82"/>
                    <a:pt x="1028" y="82"/>
                  </a:cubicBezTo>
                  <a:cubicBezTo>
                    <a:pt x="1036" y="82"/>
                    <a:pt x="1038" y="75"/>
                    <a:pt x="1039" y="74"/>
                  </a:cubicBezTo>
                  <a:cubicBezTo>
                    <a:pt x="1052" y="80"/>
                    <a:pt x="1052" y="80"/>
                    <a:pt x="1052" y="80"/>
                  </a:cubicBezTo>
                  <a:cubicBezTo>
                    <a:pt x="1051" y="83"/>
                    <a:pt x="1050" y="85"/>
                    <a:pt x="1047" y="87"/>
                  </a:cubicBezTo>
                  <a:cubicBezTo>
                    <a:pt x="1046" y="88"/>
                    <a:pt x="1045" y="89"/>
                    <a:pt x="1044" y="90"/>
                  </a:cubicBezTo>
                  <a:cubicBezTo>
                    <a:pt x="1059" y="90"/>
                    <a:pt x="1059" y="90"/>
                    <a:pt x="1059" y="90"/>
                  </a:cubicBezTo>
                  <a:cubicBezTo>
                    <a:pt x="1059" y="43"/>
                    <a:pt x="1059" y="43"/>
                    <a:pt x="1059" y="43"/>
                  </a:cubicBezTo>
                  <a:cubicBezTo>
                    <a:pt x="1075" y="43"/>
                    <a:pt x="1075" y="43"/>
                    <a:pt x="1075" y="43"/>
                  </a:cubicBezTo>
                  <a:cubicBezTo>
                    <a:pt x="1075" y="80"/>
                    <a:pt x="1075" y="80"/>
                    <a:pt x="1075" y="80"/>
                  </a:cubicBezTo>
                  <a:cubicBezTo>
                    <a:pt x="1096" y="80"/>
                    <a:pt x="1096" y="80"/>
                    <a:pt x="1096" y="80"/>
                  </a:cubicBezTo>
                  <a:cubicBezTo>
                    <a:pt x="1096" y="90"/>
                    <a:pt x="1096" y="90"/>
                    <a:pt x="1096" y="90"/>
                  </a:cubicBezTo>
                  <a:cubicBezTo>
                    <a:pt x="1123" y="90"/>
                    <a:pt x="1123" y="90"/>
                    <a:pt x="1123" y="90"/>
                  </a:cubicBezTo>
                  <a:cubicBezTo>
                    <a:pt x="1123" y="0"/>
                    <a:pt x="1123" y="0"/>
                    <a:pt x="112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EA76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87412978-8853-E28A-2BE1-FF5DEC70437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524000" y="360000"/>
              <a:ext cx="147064" cy="172800"/>
            </a:xfrm>
            <a:prstGeom prst="rect">
              <a:avLst/>
            </a:prstGeom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8BB4B914-2AED-7B17-DF01-770C8ADAEF6C}"/>
              </a:ext>
            </a:extLst>
          </p:cNvPr>
          <p:cNvSpPr txBox="1"/>
          <p:nvPr/>
        </p:nvSpPr>
        <p:spPr>
          <a:xfrm>
            <a:off x="239573" y="163468"/>
            <a:ext cx="70448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How do particles interact with turbulent fluctuations?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70">
                <a:extLst>
                  <a:ext uri="{FF2B5EF4-FFF2-40B4-BE49-F238E27FC236}">
                    <a16:creationId xmlns:a16="http://schemas.microsoft.com/office/drawing/2014/main" id="{A6004B8E-F06B-29F4-10C4-C2C34A36127A}"/>
                  </a:ext>
                </a:extLst>
              </p:cNvPr>
              <p:cNvSpPr txBox="1"/>
              <p:nvPr/>
            </p:nvSpPr>
            <p:spPr>
              <a:xfrm>
                <a:off x="293568" y="819700"/>
                <a:ext cx="8556864" cy="28623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000" dirty="0"/>
                  <a:t>There are many channels through which turbulent electromagnetic fields can interact with charged particles in a plasma.</a:t>
                </a:r>
              </a:p>
              <a:p>
                <a:endParaRPr lang="en-GB" sz="2000" dirty="0"/>
              </a:p>
              <a:p>
                <a:r>
                  <a:rPr lang="en-GB" sz="2000" dirty="0"/>
                  <a:t>In a broad spectrum of wave-like fluctuations with frequencies </a:t>
                </a:r>
                <a14:m>
                  <m:oMath xmlns:m="http://schemas.openxmlformats.org/officeDocument/2006/math">
                    <m:r>
                      <a:rPr lang="de-DE" sz="2000" b="0" i="1" smtClean="0">
                        <a:latin typeface="Cambria Math" panose="02040503050406030204" pitchFamily="18" charset="0"/>
                      </a:rPr>
                      <m:t>𝜔</m:t>
                    </m:r>
                  </m:oMath>
                </a14:m>
                <a:r>
                  <a:rPr lang="en-GB" sz="2000" dirty="0"/>
                  <a:t>, wave vectors </a:t>
                </a:r>
                <a14:m>
                  <m:oMath xmlns:m="http://schemas.openxmlformats.org/officeDocument/2006/math">
                    <m:r>
                      <a:rPr lang="de-DE" sz="2000" b="0" i="1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GB" sz="2000" dirty="0"/>
                  <a:t>, and random phases, </a:t>
                </a:r>
                <a:r>
                  <a:rPr lang="en-GB" sz="2000" b="1" i="1" dirty="0"/>
                  <a:t>resonant wave-particle interactions </a:t>
                </a:r>
                <a:r>
                  <a:rPr lang="en-GB" sz="2000" dirty="0"/>
                  <a:t>can occur.</a:t>
                </a:r>
              </a:p>
              <a:p>
                <a:endParaRPr lang="en-GB" sz="2000" dirty="0"/>
              </a:p>
              <a:p>
                <a:endParaRPr lang="en-GB" sz="2000" dirty="0"/>
              </a:p>
              <a:p>
                <a:endParaRPr lang="en-GB" sz="2000" dirty="0"/>
              </a:p>
              <a:p>
                <a:endParaRPr lang="en-GB" sz="2000" dirty="0"/>
              </a:p>
            </p:txBody>
          </p:sp>
        </mc:Choice>
        <mc:Fallback xmlns="">
          <p:sp>
            <p:nvSpPr>
              <p:cNvPr id="7" name="TextBox 70">
                <a:extLst>
                  <a:ext uri="{FF2B5EF4-FFF2-40B4-BE49-F238E27FC236}">
                    <a16:creationId xmlns:a16="http://schemas.microsoft.com/office/drawing/2014/main" id="{A6004B8E-F06B-29F4-10C4-C2C34A3612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3568" y="819700"/>
                <a:ext cx="8556864" cy="2862322"/>
              </a:xfrm>
              <a:prstGeom prst="rect">
                <a:avLst/>
              </a:prstGeom>
              <a:blipFill>
                <a:blip r:embed="rId4"/>
                <a:stretch>
                  <a:fillRect l="-742" t="-132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943395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88A1BC-FFFE-8E8C-FC10-F5E88F365D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124C0541-2779-E0E3-FA2D-BEF02C909BB5}"/>
              </a:ext>
            </a:extLst>
          </p:cNvPr>
          <p:cNvGrpSpPr/>
          <p:nvPr/>
        </p:nvGrpSpPr>
        <p:grpSpPr>
          <a:xfrm>
            <a:off x="0" y="-1588"/>
            <a:ext cx="9144000" cy="741363"/>
            <a:chOff x="0" y="-1588"/>
            <a:chExt cx="9144000" cy="741363"/>
          </a:xfrm>
        </p:grpSpPr>
        <p:sp>
          <p:nvSpPr>
            <p:cNvPr id="16" name="Freeform 5">
              <a:extLst>
                <a:ext uri="{FF2B5EF4-FFF2-40B4-BE49-F238E27FC236}">
                  <a16:creationId xmlns:a16="http://schemas.microsoft.com/office/drawing/2014/main" id="{04B74C48-6828-A5C4-C870-970454FD4326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-1588"/>
              <a:ext cx="9144000" cy="741363"/>
            </a:xfrm>
            <a:custGeom>
              <a:avLst/>
              <a:gdLst>
                <a:gd name="T0" fmla="*/ 0 w 1123"/>
                <a:gd name="T1" fmla="*/ 0 h 90"/>
                <a:gd name="T2" fmla="*/ 0 w 1123"/>
                <a:gd name="T3" fmla="*/ 90 h 90"/>
                <a:gd name="T4" fmla="*/ 957 w 1123"/>
                <a:gd name="T5" fmla="*/ 90 h 90"/>
                <a:gd name="T6" fmla="*/ 955 w 1123"/>
                <a:gd name="T7" fmla="*/ 89 h 90"/>
                <a:gd name="T8" fmla="*/ 949 w 1123"/>
                <a:gd name="T9" fmla="*/ 73 h 90"/>
                <a:gd name="T10" fmla="*/ 949 w 1123"/>
                <a:gd name="T11" fmla="*/ 43 h 90"/>
                <a:gd name="T12" fmla="*/ 966 w 1123"/>
                <a:gd name="T13" fmla="*/ 43 h 90"/>
                <a:gd name="T14" fmla="*/ 966 w 1123"/>
                <a:gd name="T15" fmla="*/ 74 h 90"/>
                <a:gd name="T16" fmla="*/ 967 w 1123"/>
                <a:gd name="T17" fmla="*/ 80 h 90"/>
                <a:gd name="T18" fmla="*/ 973 w 1123"/>
                <a:gd name="T19" fmla="*/ 82 h 90"/>
                <a:gd name="T20" fmla="*/ 978 w 1123"/>
                <a:gd name="T21" fmla="*/ 80 h 90"/>
                <a:gd name="T22" fmla="*/ 980 w 1123"/>
                <a:gd name="T23" fmla="*/ 74 h 90"/>
                <a:gd name="T24" fmla="*/ 980 w 1123"/>
                <a:gd name="T25" fmla="*/ 43 h 90"/>
                <a:gd name="T26" fmla="*/ 996 w 1123"/>
                <a:gd name="T27" fmla="*/ 43 h 90"/>
                <a:gd name="T28" fmla="*/ 996 w 1123"/>
                <a:gd name="T29" fmla="*/ 70 h 90"/>
                <a:gd name="T30" fmla="*/ 990 w 1123"/>
                <a:gd name="T31" fmla="*/ 89 h 90"/>
                <a:gd name="T32" fmla="*/ 988 w 1123"/>
                <a:gd name="T33" fmla="*/ 90 h 90"/>
                <a:gd name="T34" fmla="*/ 1012 w 1123"/>
                <a:gd name="T35" fmla="*/ 90 h 90"/>
                <a:gd name="T36" fmla="*/ 1002 w 1123"/>
                <a:gd name="T37" fmla="*/ 68 h 90"/>
                <a:gd name="T38" fmla="*/ 1028 w 1123"/>
                <a:gd name="T39" fmla="*/ 41 h 90"/>
                <a:gd name="T40" fmla="*/ 1048 w 1123"/>
                <a:gd name="T41" fmla="*/ 49 h 90"/>
                <a:gd name="T42" fmla="*/ 1052 w 1123"/>
                <a:gd name="T43" fmla="*/ 55 h 90"/>
                <a:gd name="T44" fmla="*/ 1039 w 1123"/>
                <a:gd name="T45" fmla="*/ 62 h 90"/>
                <a:gd name="T46" fmla="*/ 1028 w 1123"/>
                <a:gd name="T47" fmla="*/ 53 h 90"/>
                <a:gd name="T48" fmla="*/ 1022 w 1123"/>
                <a:gd name="T49" fmla="*/ 56 h 90"/>
                <a:gd name="T50" fmla="*/ 1018 w 1123"/>
                <a:gd name="T51" fmla="*/ 67 h 90"/>
                <a:gd name="T52" fmla="*/ 1028 w 1123"/>
                <a:gd name="T53" fmla="*/ 82 h 90"/>
                <a:gd name="T54" fmla="*/ 1039 w 1123"/>
                <a:gd name="T55" fmla="*/ 74 h 90"/>
                <a:gd name="T56" fmla="*/ 1052 w 1123"/>
                <a:gd name="T57" fmla="*/ 80 h 90"/>
                <a:gd name="T58" fmla="*/ 1047 w 1123"/>
                <a:gd name="T59" fmla="*/ 87 h 90"/>
                <a:gd name="T60" fmla="*/ 1044 w 1123"/>
                <a:gd name="T61" fmla="*/ 90 h 90"/>
                <a:gd name="T62" fmla="*/ 1059 w 1123"/>
                <a:gd name="T63" fmla="*/ 90 h 90"/>
                <a:gd name="T64" fmla="*/ 1059 w 1123"/>
                <a:gd name="T65" fmla="*/ 43 h 90"/>
                <a:gd name="T66" fmla="*/ 1075 w 1123"/>
                <a:gd name="T67" fmla="*/ 43 h 90"/>
                <a:gd name="T68" fmla="*/ 1075 w 1123"/>
                <a:gd name="T69" fmla="*/ 80 h 90"/>
                <a:gd name="T70" fmla="*/ 1096 w 1123"/>
                <a:gd name="T71" fmla="*/ 80 h 90"/>
                <a:gd name="T72" fmla="*/ 1096 w 1123"/>
                <a:gd name="T73" fmla="*/ 90 h 90"/>
                <a:gd name="T74" fmla="*/ 1123 w 1123"/>
                <a:gd name="T75" fmla="*/ 90 h 90"/>
                <a:gd name="T76" fmla="*/ 1123 w 1123"/>
                <a:gd name="T77" fmla="*/ 0 h 90"/>
                <a:gd name="T78" fmla="*/ 0 w 1123"/>
                <a:gd name="T79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123" h="90">
                  <a:moveTo>
                    <a:pt x="0" y="0"/>
                  </a:moveTo>
                  <a:cubicBezTo>
                    <a:pt x="0" y="90"/>
                    <a:pt x="0" y="90"/>
                    <a:pt x="0" y="90"/>
                  </a:cubicBezTo>
                  <a:cubicBezTo>
                    <a:pt x="957" y="90"/>
                    <a:pt x="957" y="90"/>
                    <a:pt x="957" y="90"/>
                  </a:cubicBezTo>
                  <a:cubicBezTo>
                    <a:pt x="956" y="90"/>
                    <a:pt x="955" y="89"/>
                    <a:pt x="955" y="89"/>
                  </a:cubicBezTo>
                  <a:cubicBezTo>
                    <a:pt x="950" y="84"/>
                    <a:pt x="950" y="78"/>
                    <a:pt x="949" y="73"/>
                  </a:cubicBezTo>
                  <a:cubicBezTo>
                    <a:pt x="949" y="43"/>
                    <a:pt x="949" y="43"/>
                    <a:pt x="949" y="43"/>
                  </a:cubicBezTo>
                  <a:cubicBezTo>
                    <a:pt x="966" y="43"/>
                    <a:pt x="966" y="43"/>
                    <a:pt x="966" y="43"/>
                  </a:cubicBezTo>
                  <a:cubicBezTo>
                    <a:pt x="966" y="74"/>
                    <a:pt x="966" y="74"/>
                    <a:pt x="966" y="74"/>
                  </a:cubicBezTo>
                  <a:cubicBezTo>
                    <a:pt x="966" y="76"/>
                    <a:pt x="966" y="79"/>
                    <a:pt x="967" y="80"/>
                  </a:cubicBezTo>
                  <a:cubicBezTo>
                    <a:pt x="969" y="82"/>
                    <a:pt x="971" y="82"/>
                    <a:pt x="973" y="82"/>
                  </a:cubicBezTo>
                  <a:cubicBezTo>
                    <a:pt x="975" y="82"/>
                    <a:pt x="977" y="81"/>
                    <a:pt x="978" y="80"/>
                  </a:cubicBezTo>
                  <a:cubicBezTo>
                    <a:pt x="979" y="79"/>
                    <a:pt x="980" y="76"/>
                    <a:pt x="980" y="74"/>
                  </a:cubicBezTo>
                  <a:cubicBezTo>
                    <a:pt x="980" y="43"/>
                    <a:pt x="980" y="43"/>
                    <a:pt x="980" y="43"/>
                  </a:cubicBezTo>
                  <a:cubicBezTo>
                    <a:pt x="996" y="43"/>
                    <a:pt x="996" y="43"/>
                    <a:pt x="996" y="43"/>
                  </a:cubicBezTo>
                  <a:cubicBezTo>
                    <a:pt x="996" y="70"/>
                    <a:pt x="996" y="70"/>
                    <a:pt x="996" y="70"/>
                  </a:cubicBezTo>
                  <a:cubicBezTo>
                    <a:pt x="996" y="75"/>
                    <a:pt x="996" y="83"/>
                    <a:pt x="990" y="89"/>
                  </a:cubicBezTo>
                  <a:cubicBezTo>
                    <a:pt x="989" y="89"/>
                    <a:pt x="989" y="90"/>
                    <a:pt x="988" y="90"/>
                  </a:cubicBezTo>
                  <a:cubicBezTo>
                    <a:pt x="1012" y="90"/>
                    <a:pt x="1012" y="90"/>
                    <a:pt x="1012" y="90"/>
                  </a:cubicBezTo>
                  <a:cubicBezTo>
                    <a:pt x="1005" y="85"/>
                    <a:pt x="1002" y="76"/>
                    <a:pt x="1002" y="68"/>
                  </a:cubicBezTo>
                  <a:cubicBezTo>
                    <a:pt x="1002" y="55"/>
                    <a:pt x="1011" y="41"/>
                    <a:pt x="1028" y="41"/>
                  </a:cubicBezTo>
                  <a:cubicBezTo>
                    <a:pt x="1035" y="41"/>
                    <a:pt x="1043" y="44"/>
                    <a:pt x="1048" y="49"/>
                  </a:cubicBezTo>
                  <a:cubicBezTo>
                    <a:pt x="1050" y="51"/>
                    <a:pt x="1051" y="53"/>
                    <a:pt x="1052" y="55"/>
                  </a:cubicBezTo>
                  <a:cubicBezTo>
                    <a:pt x="1039" y="62"/>
                    <a:pt x="1039" y="62"/>
                    <a:pt x="1039" y="62"/>
                  </a:cubicBezTo>
                  <a:cubicBezTo>
                    <a:pt x="1038" y="59"/>
                    <a:pt x="1035" y="53"/>
                    <a:pt x="1028" y="53"/>
                  </a:cubicBezTo>
                  <a:cubicBezTo>
                    <a:pt x="1025" y="53"/>
                    <a:pt x="1023" y="55"/>
                    <a:pt x="1022" y="56"/>
                  </a:cubicBezTo>
                  <a:cubicBezTo>
                    <a:pt x="1018" y="60"/>
                    <a:pt x="1018" y="65"/>
                    <a:pt x="1018" y="67"/>
                  </a:cubicBezTo>
                  <a:cubicBezTo>
                    <a:pt x="1018" y="75"/>
                    <a:pt x="1021" y="82"/>
                    <a:pt x="1028" y="82"/>
                  </a:cubicBezTo>
                  <a:cubicBezTo>
                    <a:pt x="1036" y="82"/>
                    <a:pt x="1038" y="75"/>
                    <a:pt x="1039" y="74"/>
                  </a:cubicBezTo>
                  <a:cubicBezTo>
                    <a:pt x="1052" y="80"/>
                    <a:pt x="1052" y="80"/>
                    <a:pt x="1052" y="80"/>
                  </a:cubicBezTo>
                  <a:cubicBezTo>
                    <a:pt x="1051" y="83"/>
                    <a:pt x="1050" y="85"/>
                    <a:pt x="1047" y="87"/>
                  </a:cubicBezTo>
                  <a:cubicBezTo>
                    <a:pt x="1046" y="88"/>
                    <a:pt x="1045" y="89"/>
                    <a:pt x="1044" y="90"/>
                  </a:cubicBezTo>
                  <a:cubicBezTo>
                    <a:pt x="1059" y="90"/>
                    <a:pt x="1059" y="90"/>
                    <a:pt x="1059" y="90"/>
                  </a:cubicBezTo>
                  <a:cubicBezTo>
                    <a:pt x="1059" y="43"/>
                    <a:pt x="1059" y="43"/>
                    <a:pt x="1059" y="43"/>
                  </a:cubicBezTo>
                  <a:cubicBezTo>
                    <a:pt x="1075" y="43"/>
                    <a:pt x="1075" y="43"/>
                    <a:pt x="1075" y="43"/>
                  </a:cubicBezTo>
                  <a:cubicBezTo>
                    <a:pt x="1075" y="80"/>
                    <a:pt x="1075" y="80"/>
                    <a:pt x="1075" y="80"/>
                  </a:cubicBezTo>
                  <a:cubicBezTo>
                    <a:pt x="1096" y="80"/>
                    <a:pt x="1096" y="80"/>
                    <a:pt x="1096" y="80"/>
                  </a:cubicBezTo>
                  <a:cubicBezTo>
                    <a:pt x="1096" y="90"/>
                    <a:pt x="1096" y="90"/>
                    <a:pt x="1096" y="90"/>
                  </a:cubicBezTo>
                  <a:cubicBezTo>
                    <a:pt x="1123" y="90"/>
                    <a:pt x="1123" y="90"/>
                    <a:pt x="1123" y="90"/>
                  </a:cubicBezTo>
                  <a:cubicBezTo>
                    <a:pt x="1123" y="0"/>
                    <a:pt x="1123" y="0"/>
                    <a:pt x="112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EA76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3D9788ED-535A-E2BF-2843-E8C07B67178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524000" y="360000"/>
              <a:ext cx="147064" cy="172800"/>
            </a:xfrm>
            <a:prstGeom prst="rect">
              <a:avLst/>
            </a:prstGeom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C4F0F4DB-EFCA-7EB6-DB9D-DFF08ED92DD7}"/>
              </a:ext>
            </a:extLst>
          </p:cNvPr>
          <p:cNvSpPr txBox="1"/>
          <p:nvPr/>
        </p:nvSpPr>
        <p:spPr>
          <a:xfrm>
            <a:off x="239573" y="163468"/>
            <a:ext cx="70448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How do particles interact with turbulent fluctuations?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70">
                <a:extLst>
                  <a:ext uri="{FF2B5EF4-FFF2-40B4-BE49-F238E27FC236}">
                    <a16:creationId xmlns:a16="http://schemas.microsoft.com/office/drawing/2014/main" id="{A1CE42BB-FDC2-5F1E-3DDC-5AAFBDD4478D}"/>
                  </a:ext>
                </a:extLst>
              </p:cNvPr>
              <p:cNvSpPr txBox="1"/>
              <p:nvPr/>
            </p:nvSpPr>
            <p:spPr>
              <a:xfrm>
                <a:off x="293568" y="819700"/>
                <a:ext cx="8556864" cy="31700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000" dirty="0"/>
                  <a:t>There are many channels through which turbulent electromagnetic fields can interact with charged particles in a plasma.</a:t>
                </a:r>
              </a:p>
              <a:p>
                <a:endParaRPr lang="en-GB" sz="2000" dirty="0"/>
              </a:p>
              <a:p>
                <a:r>
                  <a:rPr lang="en-GB" sz="2000" dirty="0"/>
                  <a:t>In a broad spectrum of wave-like fluctuations with frequencies </a:t>
                </a:r>
                <a14:m>
                  <m:oMath xmlns:m="http://schemas.openxmlformats.org/officeDocument/2006/math">
                    <m:r>
                      <a:rPr lang="de-DE" sz="2000" i="1">
                        <a:latin typeface="Cambria Math" panose="02040503050406030204" pitchFamily="18" charset="0"/>
                      </a:rPr>
                      <m:t>𝜔</m:t>
                    </m:r>
                  </m:oMath>
                </a14:m>
                <a:r>
                  <a:rPr lang="en-GB" sz="2000" dirty="0"/>
                  <a:t>, wave vectors </a:t>
                </a:r>
                <a14:m>
                  <m:oMath xmlns:m="http://schemas.openxmlformats.org/officeDocument/2006/math">
                    <m:r>
                      <a:rPr lang="de-DE" sz="2000" i="1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GB" sz="2000" dirty="0"/>
                  <a:t>, and random phases, </a:t>
                </a:r>
                <a:r>
                  <a:rPr lang="en-GB" sz="2000" b="1" i="1" dirty="0"/>
                  <a:t>resonant wave-particle interactions </a:t>
                </a:r>
                <a:r>
                  <a:rPr lang="en-GB" sz="2000" dirty="0"/>
                  <a:t>can occur.</a:t>
                </a:r>
              </a:p>
              <a:p>
                <a:endParaRPr lang="en-GB" sz="2000" dirty="0"/>
              </a:p>
              <a:p>
                <a:r>
                  <a:rPr lang="en-GB" sz="2000" dirty="0"/>
                  <a:t>Landau resonance:</a:t>
                </a:r>
              </a:p>
              <a:p>
                <a:endParaRPr lang="en-GB" sz="2000" dirty="0"/>
              </a:p>
              <a:p>
                <a:endParaRPr lang="en-GB" sz="2000" dirty="0"/>
              </a:p>
              <a:p>
                <a:endParaRPr lang="en-GB" sz="2000" dirty="0"/>
              </a:p>
            </p:txBody>
          </p:sp>
        </mc:Choice>
        <mc:Fallback xmlns="">
          <p:sp>
            <p:nvSpPr>
              <p:cNvPr id="7" name="TextBox 70">
                <a:extLst>
                  <a:ext uri="{FF2B5EF4-FFF2-40B4-BE49-F238E27FC236}">
                    <a16:creationId xmlns:a16="http://schemas.microsoft.com/office/drawing/2014/main" id="{A1CE42BB-FDC2-5F1E-3DDC-5AAFBDD447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3568" y="819700"/>
                <a:ext cx="8556864" cy="3170099"/>
              </a:xfrm>
              <a:prstGeom prst="rect">
                <a:avLst/>
              </a:prstGeom>
              <a:blipFill>
                <a:blip r:embed="rId4"/>
                <a:stretch>
                  <a:fillRect l="-742" t="-12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Grafik 1">
            <a:extLst>
              <a:ext uri="{FF2B5EF4-FFF2-40B4-BE49-F238E27FC236}">
                <a16:creationId xmlns:a16="http://schemas.microsoft.com/office/drawing/2014/main" id="{ABB368C7-309B-7A32-136F-C79D479A85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5882" y="2692089"/>
            <a:ext cx="1228160" cy="352193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8ACD4038-405A-B02B-7526-3D0581E58D73}"/>
              </a:ext>
            </a:extLst>
          </p:cNvPr>
          <p:cNvSpPr txBox="1"/>
          <p:nvPr/>
        </p:nvSpPr>
        <p:spPr>
          <a:xfrm>
            <a:off x="5391980" y="2571750"/>
            <a:ext cx="36687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Particle moves along background magnetic field with same speed as wave</a:t>
            </a:r>
          </a:p>
        </p:txBody>
      </p:sp>
    </p:spTree>
    <p:extLst>
      <p:ext uri="{BB962C8B-B14F-4D97-AF65-F5344CB8AC3E}">
        <p14:creationId xmlns:p14="http://schemas.microsoft.com/office/powerpoint/2010/main" val="8121015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8D571C-A183-66C3-5356-B188C9F17C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016DF5DF-E7E4-5EF6-A6E9-82F0093CE02A}"/>
              </a:ext>
            </a:extLst>
          </p:cNvPr>
          <p:cNvGrpSpPr/>
          <p:nvPr/>
        </p:nvGrpSpPr>
        <p:grpSpPr>
          <a:xfrm>
            <a:off x="0" y="-1588"/>
            <a:ext cx="9144000" cy="741363"/>
            <a:chOff x="0" y="-1588"/>
            <a:chExt cx="9144000" cy="741363"/>
          </a:xfrm>
        </p:grpSpPr>
        <p:sp>
          <p:nvSpPr>
            <p:cNvPr id="16" name="Freeform 5">
              <a:extLst>
                <a:ext uri="{FF2B5EF4-FFF2-40B4-BE49-F238E27FC236}">
                  <a16:creationId xmlns:a16="http://schemas.microsoft.com/office/drawing/2014/main" id="{B837C0EF-B563-3164-74FD-06F5E5F63593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-1588"/>
              <a:ext cx="9144000" cy="741363"/>
            </a:xfrm>
            <a:custGeom>
              <a:avLst/>
              <a:gdLst>
                <a:gd name="T0" fmla="*/ 0 w 1123"/>
                <a:gd name="T1" fmla="*/ 0 h 90"/>
                <a:gd name="T2" fmla="*/ 0 w 1123"/>
                <a:gd name="T3" fmla="*/ 90 h 90"/>
                <a:gd name="T4" fmla="*/ 957 w 1123"/>
                <a:gd name="T5" fmla="*/ 90 h 90"/>
                <a:gd name="T6" fmla="*/ 955 w 1123"/>
                <a:gd name="T7" fmla="*/ 89 h 90"/>
                <a:gd name="T8" fmla="*/ 949 w 1123"/>
                <a:gd name="T9" fmla="*/ 73 h 90"/>
                <a:gd name="T10" fmla="*/ 949 w 1123"/>
                <a:gd name="T11" fmla="*/ 43 h 90"/>
                <a:gd name="T12" fmla="*/ 966 w 1123"/>
                <a:gd name="T13" fmla="*/ 43 h 90"/>
                <a:gd name="T14" fmla="*/ 966 w 1123"/>
                <a:gd name="T15" fmla="*/ 74 h 90"/>
                <a:gd name="T16" fmla="*/ 967 w 1123"/>
                <a:gd name="T17" fmla="*/ 80 h 90"/>
                <a:gd name="T18" fmla="*/ 973 w 1123"/>
                <a:gd name="T19" fmla="*/ 82 h 90"/>
                <a:gd name="T20" fmla="*/ 978 w 1123"/>
                <a:gd name="T21" fmla="*/ 80 h 90"/>
                <a:gd name="T22" fmla="*/ 980 w 1123"/>
                <a:gd name="T23" fmla="*/ 74 h 90"/>
                <a:gd name="T24" fmla="*/ 980 w 1123"/>
                <a:gd name="T25" fmla="*/ 43 h 90"/>
                <a:gd name="T26" fmla="*/ 996 w 1123"/>
                <a:gd name="T27" fmla="*/ 43 h 90"/>
                <a:gd name="T28" fmla="*/ 996 w 1123"/>
                <a:gd name="T29" fmla="*/ 70 h 90"/>
                <a:gd name="T30" fmla="*/ 990 w 1123"/>
                <a:gd name="T31" fmla="*/ 89 h 90"/>
                <a:gd name="T32" fmla="*/ 988 w 1123"/>
                <a:gd name="T33" fmla="*/ 90 h 90"/>
                <a:gd name="T34" fmla="*/ 1012 w 1123"/>
                <a:gd name="T35" fmla="*/ 90 h 90"/>
                <a:gd name="T36" fmla="*/ 1002 w 1123"/>
                <a:gd name="T37" fmla="*/ 68 h 90"/>
                <a:gd name="T38" fmla="*/ 1028 w 1123"/>
                <a:gd name="T39" fmla="*/ 41 h 90"/>
                <a:gd name="T40" fmla="*/ 1048 w 1123"/>
                <a:gd name="T41" fmla="*/ 49 h 90"/>
                <a:gd name="T42" fmla="*/ 1052 w 1123"/>
                <a:gd name="T43" fmla="*/ 55 h 90"/>
                <a:gd name="T44" fmla="*/ 1039 w 1123"/>
                <a:gd name="T45" fmla="*/ 62 h 90"/>
                <a:gd name="T46" fmla="*/ 1028 w 1123"/>
                <a:gd name="T47" fmla="*/ 53 h 90"/>
                <a:gd name="T48" fmla="*/ 1022 w 1123"/>
                <a:gd name="T49" fmla="*/ 56 h 90"/>
                <a:gd name="T50" fmla="*/ 1018 w 1123"/>
                <a:gd name="T51" fmla="*/ 67 h 90"/>
                <a:gd name="T52" fmla="*/ 1028 w 1123"/>
                <a:gd name="T53" fmla="*/ 82 h 90"/>
                <a:gd name="T54" fmla="*/ 1039 w 1123"/>
                <a:gd name="T55" fmla="*/ 74 h 90"/>
                <a:gd name="T56" fmla="*/ 1052 w 1123"/>
                <a:gd name="T57" fmla="*/ 80 h 90"/>
                <a:gd name="T58" fmla="*/ 1047 w 1123"/>
                <a:gd name="T59" fmla="*/ 87 h 90"/>
                <a:gd name="T60" fmla="*/ 1044 w 1123"/>
                <a:gd name="T61" fmla="*/ 90 h 90"/>
                <a:gd name="T62" fmla="*/ 1059 w 1123"/>
                <a:gd name="T63" fmla="*/ 90 h 90"/>
                <a:gd name="T64" fmla="*/ 1059 w 1123"/>
                <a:gd name="T65" fmla="*/ 43 h 90"/>
                <a:gd name="T66" fmla="*/ 1075 w 1123"/>
                <a:gd name="T67" fmla="*/ 43 h 90"/>
                <a:gd name="T68" fmla="*/ 1075 w 1123"/>
                <a:gd name="T69" fmla="*/ 80 h 90"/>
                <a:gd name="T70" fmla="*/ 1096 w 1123"/>
                <a:gd name="T71" fmla="*/ 80 h 90"/>
                <a:gd name="T72" fmla="*/ 1096 w 1123"/>
                <a:gd name="T73" fmla="*/ 90 h 90"/>
                <a:gd name="T74" fmla="*/ 1123 w 1123"/>
                <a:gd name="T75" fmla="*/ 90 h 90"/>
                <a:gd name="T76" fmla="*/ 1123 w 1123"/>
                <a:gd name="T77" fmla="*/ 0 h 90"/>
                <a:gd name="T78" fmla="*/ 0 w 1123"/>
                <a:gd name="T79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123" h="90">
                  <a:moveTo>
                    <a:pt x="0" y="0"/>
                  </a:moveTo>
                  <a:cubicBezTo>
                    <a:pt x="0" y="90"/>
                    <a:pt x="0" y="90"/>
                    <a:pt x="0" y="90"/>
                  </a:cubicBezTo>
                  <a:cubicBezTo>
                    <a:pt x="957" y="90"/>
                    <a:pt x="957" y="90"/>
                    <a:pt x="957" y="90"/>
                  </a:cubicBezTo>
                  <a:cubicBezTo>
                    <a:pt x="956" y="90"/>
                    <a:pt x="955" y="89"/>
                    <a:pt x="955" y="89"/>
                  </a:cubicBezTo>
                  <a:cubicBezTo>
                    <a:pt x="950" y="84"/>
                    <a:pt x="950" y="78"/>
                    <a:pt x="949" y="73"/>
                  </a:cubicBezTo>
                  <a:cubicBezTo>
                    <a:pt x="949" y="43"/>
                    <a:pt x="949" y="43"/>
                    <a:pt x="949" y="43"/>
                  </a:cubicBezTo>
                  <a:cubicBezTo>
                    <a:pt x="966" y="43"/>
                    <a:pt x="966" y="43"/>
                    <a:pt x="966" y="43"/>
                  </a:cubicBezTo>
                  <a:cubicBezTo>
                    <a:pt x="966" y="74"/>
                    <a:pt x="966" y="74"/>
                    <a:pt x="966" y="74"/>
                  </a:cubicBezTo>
                  <a:cubicBezTo>
                    <a:pt x="966" y="76"/>
                    <a:pt x="966" y="79"/>
                    <a:pt x="967" y="80"/>
                  </a:cubicBezTo>
                  <a:cubicBezTo>
                    <a:pt x="969" y="82"/>
                    <a:pt x="971" y="82"/>
                    <a:pt x="973" y="82"/>
                  </a:cubicBezTo>
                  <a:cubicBezTo>
                    <a:pt x="975" y="82"/>
                    <a:pt x="977" y="81"/>
                    <a:pt x="978" y="80"/>
                  </a:cubicBezTo>
                  <a:cubicBezTo>
                    <a:pt x="979" y="79"/>
                    <a:pt x="980" y="76"/>
                    <a:pt x="980" y="74"/>
                  </a:cubicBezTo>
                  <a:cubicBezTo>
                    <a:pt x="980" y="43"/>
                    <a:pt x="980" y="43"/>
                    <a:pt x="980" y="43"/>
                  </a:cubicBezTo>
                  <a:cubicBezTo>
                    <a:pt x="996" y="43"/>
                    <a:pt x="996" y="43"/>
                    <a:pt x="996" y="43"/>
                  </a:cubicBezTo>
                  <a:cubicBezTo>
                    <a:pt x="996" y="70"/>
                    <a:pt x="996" y="70"/>
                    <a:pt x="996" y="70"/>
                  </a:cubicBezTo>
                  <a:cubicBezTo>
                    <a:pt x="996" y="75"/>
                    <a:pt x="996" y="83"/>
                    <a:pt x="990" y="89"/>
                  </a:cubicBezTo>
                  <a:cubicBezTo>
                    <a:pt x="989" y="89"/>
                    <a:pt x="989" y="90"/>
                    <a:pt x="988" y="90"/>
                  </a:cubicBezTo>
                  <a:cubicBezTo>
                    <a:pt x="1012" y="90"/>
                    <a:pt x="1012" y="90"/>
                    <a:pt x="1012" y="90"/>
                  </a:cubicBezTo>
                  <a:cubicBezTo>
                    <a:pt x="1005" y="85"/>
                    <a:pt x="1002" y="76"/>
                    <a:pt x="1002" y="68"/>
                  </a:cubicBezTo>
                  <a:cubicBezTo>
                    <a:pt x="1002" y="55"/>
                    <a:pt x="1011" y="41"/>
                    <a:pt x="1028" y="41"/>
                  </a:cubicBezTo>
                  <a:cubicBezTo>
                    <a:pt x="1035" y="41"/>
                    <a:pt x="1043" y="44"/>
                    <a:pt x="1048" y="49"/>
                  </a:cubicBezTo>
                  <a:cubicBezTo>
                    <a:pt x="1050" y="51"/>
                    <a:pt x="1051" y="53"/>
                    <a:pt x="1052" y="55"/>
                  </a:cubicBezTo>
                  <a:cubicBezTo>
                    <a:pt x="1039" y="62"/>
                    <a:pt x="1039" y="62"/>
                    <a:pt x="1039" y="62"/>
                  </a:cubicBezTo>
                  <a:cubicBezTo>
                    <a:pt x="1038" y="59"/>
                    <a:pt x="1035" y="53"/>
                    <a:pt x="1028" y="53"/>
                  </a:cubicBezTo>
                  <a:cubicBezTo>
                    <a:pt x="1025" y="53"/>
                    <a:pt x="1023" y="55"/>
                    <a:pt x="1022" y="56"/>
                  </a:cubicBezTo>
                  <a:cubicBezTo>
                    <a:pt x="1018" y="60"/>
                    <a:pt x="1018" y="65"/>
                    <a:pt x="1018" y="67"/>
                  </a:cubicBezTo>
                  <a:cubicBezTo>
                    <a:pt x="1018" y="75"/>
                    <a:pt x="1021" y="82"/>
                    <a:pt x="1028" y="82"/>
                  </a:cubicBezTo>
                  <a:cubicBezTo>
                    <a:pt x="1036" y="82"/>
                    <a:pt x="1038" y="75"/>
                    <a:pt x="1039" y="74"/>
                  </a:cubicBezTo>
                  <a:cubicBezTo>
                    <a:pt x="1052" y="80"/>
                    <a:pt x="1052" y="80"/>
                    <a:pt x="1052" y="80"/>
                  </a:cubicBezTo>
                  <a:cubicBezTo>
                    <a:pt x="1051" y="83"/>
                    <a:pt x="1050" y="85"/>
                    <a:pt x="1047" y="87"/>
                  </a:cubicBezTo>
                  <a:cubicBezTo>
                    <a:pt x="1046" y="88"/>
                    <a:pt x="1045" y="89"/>
                    <a:pt x="1044" y="90"/>
                  </a:cubicBezTo>
                  <a:cubicBezTo>
                    <a:pt x="1059" y="90"/>
                    <a:pt x="1059" y="90"/>
                    <a:pt x="1059" y="90"/>
                  </a:cubicBezTo>
                  <a:cubicBezTo>
                    <a:pt x="1059" y="43"/>
                    <a:pt x="1059" y="43"/>
                    <a:pt x="1059" y="43"/>
                  </a:cubicBezTo>
                  <a:cubicBezTo>
                    <a:pt x="1075" y="43"/>
                    <a:pt x="1075" y="43"/>
                    <a:pt x="1075" y="43"/>
                  </a:cubicBezTo>
                  <a:cubicBezTo>
                    <a:pt x="1075" y="80"/>
                    <a:pt x="1075" y="80"/>
                    <a:pt x="1075" y="80"/>
                  </a:cubicBezTo>
                  <a:cubicBezTo>
                    <a:pt x="1096" y="80"/>
                    <a:pt x="1096" y="80"/>
                    <a:pt x="1096" y="80"/>
                  </a:cubicBezTo>
                  <a:cubicBezTo>
                    <a:pt x="1096" y="90"/>
                    <a:pt x="1096" y="90"/>
                    <a:pt x="1096" y="90"/>
                  </a:cubicBezTo>
                  <a:cubicBezTo>
                    <a:pt x="1123" y="90"/>
                    <a:pt x="1123" y="90"/>
                    <a:pt x="1123" y="90"/>
                  </a:cubicBezTo>
                  <a:cubicBezTo>
                    <a:pt x="1123" y="0"/>
                    <a:pt x="1123" y="0"/>
                    <a:pt x="112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EA76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F21D3BD1-D7BA-1DA2-9879-576A4A9A9DE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524000" y="360000"/>
              <a:ext cx="147064" cy="172800"/>
            </a:xfrm>
            <a:prstGeom prst="rect">
              <a:avLst/>
            </a:prstGeom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E78AE1A0-B588-93D3-935C-2E91AD5A9DA1}"/>
              </a:ext>
            </a:extLst>
          </p:cNvPr>
          <p:cNvSpPr txBox="1"/>
          <p:nvPr/>
        </p:nvSpPr>
        <p:spPr>
          <a:xfrm>
            <a:off x="239573" y="163468"/>
            <a:ext cx="70448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How do particles interact with turbulent fluctuations?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70">
                <a:extLst>
                  <a:ext uri="{FF2B5EF4-FFF2-40B4-BE49-F238E27FC236}">
                    <a16:creationId xmlns:a16="http://schemas.microsoft.com/office/drawing/2014/main" id="{826EF03F-E1D3-3E98-D0EB-CA0F0D6C0DDC}"/>
                  </a:ext>
                </a:extLst>
              </p:cNvPr>
              <p:cNvSpPr txBox="1"/>
              <p:nvPr/>
            </p:nvSpPr>
            <p:spPr>
              <a:xfrm>
                <a:off x="293568" y="819700"/>
                <a:ext cx="8556864" cy="34778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000" dirty="0"/>
                  <a:t>There are many channels through which turbulent electromagnetic fields can interact with charged particles in a plasma.</a:t>
                </a:r>
              </a:p>
              <a:p>
                <a:endParaRPr lang="en-GB" sz="2000" dirty="0"/>
              </a:p>
              <a:p>
                <a:r>
                  <a:rPr lang="en-GB" sz="2000" dirty="0"/>
                  <a:t>In a broad spectrum of wave-like fluctuations with frequencies </a:t>
                </a:r>
                <a14:m>
                  <m:oMath xmlns:m="http://schemas.openxmlformats.org/officeDocument/2006/math">
                    <m:r>
                      <a:rPr lang="de-DE" sz="2000" i="1">
                        <a:latin typeface="Cambria Math" panose="02040503050406030204" pitchFamily="18" charset="0"/>
                      </a:rPr>
                      <m:t>𝜔</m:t>
                    </m:r>
                  </m:oMath>
                </a14:m>
                <a:r>
                  <a:rPr lang="en-GB" sz="2000" dirty="0"/>
                  <a:t>, wave vectors </a:t>
                </a:r>
                <a14:m>
                  <m:oMath xmlns:m="http://schemas.openxmlformats.org/officeDocument/2006/math">
                    <m:r>
                      <a:rPr lang="de-DE" sz="2000" i="1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GB" sz="2000" dirty="0"/>
                  <a:t>, and random phases, </a:t>
                </a:r>
                <a:r>
                  <a:rPr lang="en-GB" sz="2000" b="1" i="1" dirty="0"/>
                  <a:t>resonant wave-particle interactions </a:t>
                </a:r>
                <a:r>
                  <a:rPr lang="en-GB" sz="2000" dirty="0"/>
                  <a:t>can occur.</a:t>
                </a:r>
              </a:p>
              <a:p>
                <a:endParaRPr lang="en-GB" sz="2000" dirty="0"/>
              </a:p>
              <a:p>
                <a:r>
                  <a:rPr lang="en-GB" sz="2000" dirty="0"/>
                  <a:t>Landau resonance:</a:t>
                </a:r>
              </a:p>
              <a:p>
                <a:endParaRPr lang="en-GB" sz="2000" dirty="0"/>
              </a:p>
              <a:p>
                <a:endParaRPr lang="en-GB" sz="2000" dirty="0"/>
              </a:p>
              <a:p>
                <a:endParaRPr lang="en-GB" sz="2000" dirty="0"/>
              </a:p>
              <a:p>
                <a:r>
                  <a:rPr lang="en-GB" sz="2000" dirty="0"/>
                  <a:t>Cyclotron resonance:</a:t>
                </a:r>
              </a:p>
            </p:txBody>
          </p:sp>
        </mc:Choice>
        <mc:Fallback xmlns="">
          <p:sp>
            <p:nvSpPr>
              <p:cNvPr id="7" name="TextBox 70">
                <a:extLst>
                  <a:ext uri="{FF2B5EF4-FFF2-40B4-BE49-F238E27FC236}">
                    <a16:creationId xmlns:a16="http://schemas.microsoft.com/office/drawing/2014/main" id="{826EF03F-E1D3-3E98-D0EB-CA0F0D6C0D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3568" y="819700"/>
                <a:ext cx="8556864" cy="3477875"/>
              </a:xfrm>
              <a:prstGeom prst="rect">
                <a:avLst/>
              </a:prstGeom>
              <a:blipFill>
                <a:blip r:embed="rId4"/>
                <a:stretch>
                  <a:fillRect l="-742" t="-1091" b="-218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Grafik 1">
            <a:extLst>
              <a:ext uri="{FF2B5EF4-FFF2-40B4-BE49-F238E27FC236}">
                <a16:creationId xmlns:a16="http://schemas.microsoft.com/office/drawing/2014/main" id="{914DC8FF-9E05-DAF5-60F8-F09D577C5A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5882" y="2692089"/>
            <a:ext cx="1228160" cy="352193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3952E680-ECA6-74C3-FBAF-55D932BF57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45882" y="3906976"/>
            <a:ext cx="2011867" cy="353436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3561C537-5EF9-C79A-B79E-8F5E4B663B01}"/>
              </a:ext>
            </a:extLst>
          </p:cNvPr>
          <p:cNvSpPr txBox="1"/>
          <p:nvPr/>
        </p:nvSpPr>
        <p:spPr>
          <a:xfrm>
            <a:off x="5391980" y="2571750"/>
            <a:ext cx="36687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Particle moves along background magnetic field with same speed as wave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32B80369-6850-6D6C-235D-A2CF5E296519}"/>
              </a:ext>
            </a:extLst>
          </p:cNvPr>
          <p:cNvSpPr txBox="1"/>
          <p:nvPr/>
        </p:nvSpPr>
        <p:spPr>
          <a:xfrm>
            <a:off x="5391980" y="3622029"/>
            <a:ext cx="36687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Particle experiences during its gyration a constant perpendicular wave field</a:t>
            </a:r>
          </a:p>
        </p:txBody>
      </p:sp>
    </p:spTree>
    <p:extLst>
      <p:ext uri="{BB962C8B-B14F-4D97-AF65-F5344CB8AC3E}">
        <p14:creationId xmlns:p14="http://schemas.microsoft.com/office/powerpoint/2010/main" val="4475318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7BF09E-D127-1191-7056-19E541302E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CCEAF4C3-48FE-9CC8-E871-3043ED13D994}"/>
              </a:ext>
            </a:extLst>
          </p:cNvPr>
          <p:cNvGrpSpPr/>
          <p:nvPr/>
        </p:nvGrpSpPr>
        <p:grpSpPr>
          <a:xfrm>
            <a:off x="0" y="-1588"/>
            <a:ext cx="9144000" cy="741363"/>
            <a:chOff x="0" y="-1588"/>
            <a:chExt cx="9144000" cy="741363"/>
          </a:xfrm>
        </p:grpSpPr>
        <p:sp>
          <p:nvSpPr>
            <p:cNvPr id="16" name="Freeform 5">
              <a:extLst>
                <a:ext uri="{FF2B5EF4-FFF2-40B4-BE49-F238E27FC236}">
                  <a16:creationId xmlns:a16="http://schemas.microsoft.com/office/drawing/2014/main" id="{B7D5A782-4ABD-7BD5-31EC-FF0FA5947D26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-1588"/>
              <a:ext cx="9144000" cy="741363"/>
            </a:xfrm>
            <a:custGeom>
              <a:avLst/>
              <a:gdLst>
                <a:gd name="T0" fmla="*/ 0 w 1123"/>
                <a:gd name="T1" fmla="*/ 0 h 90"/>
                <a:gd name="T2" fmla="*/ 0 w 1123"/>
                <a:gd name="T3" fmla="*/ 90 h 90"/>
                <a:gd name="T4" fmla="*/ 957 w 1123"/>
                <a:gd name="T5" fmla="*/ 90 h 90"/>
                <a:gd name="T6" fmla="*/ 955 w 1123"/>
                <a:gd name="T7" fmla="*/ 89 h 90"/>
                <a:gd name="T8" fmla="*/ 949 w 1123"/>
                <a:gd name="T9" fmla="*/ 73 h 90"/>
                <a:gd name="T10" fmla="*/ 949 w 1123"/>
                <a:gd name="T11" fmla="*/ 43 h 90"/>
                <a:gd name="T12" fmla="*/ 966 w 1123"/>
                <a:gd name="T13" fmla="*/ 43 h 90"/>
                <a:gd name="T14" fmla="*/ 966 w 1123"/>
                <a:gd name="T15" fmla="*/ 74 h 90"/>
                <a:gd name="T16" fmla="*/ 967 w 1123"/>
                <a:gd name="T17" fmla="*/ 80 h 90"/>
                <a:gd name="T18" fmla="*/ 973 w 1123"/>
                <a:gd name="T19" fmla="*/ 82 h 90"/>
                <a:gd name="T20" fmla="*/ 978 w 1123"/>
                <a:gd name="T21" fmla="*/ 80 h 90"/>
                <a:gd name="T22" fmla="*/ 980 w 1123"/>
                <a:gd name="T23" fmla="*/ 74 h 90"/>
                <a:gd name="T24" fmla="*/ 980 w 1123"/>
                <a:gd name="T25" fmla="*/ 43 h 90"/>
                <a:gd name="T26" fmla="*/ 996 w 1123"/>
                <a:gd name="T27" fmla="*/ 43 h 90"/>
                <a:gd name="T28" fmla="*/ 996 w 1123"/>
                <a:gd name="T29" fmla="*/ 70 h 90"/>
                <a:gd name="T30" fmla="*/ 990 w 1123"/>
                <a:gd name="T31" fmla="*/ 89 h 90"/>
                <a:gd name="T32" fmla="*/ 988 w 1123"/>
                <a:gd name="T33" fmla="*/ 90 h 90"/>
                <a:gd name="T34" fmla="*/ 1012 w 1123"/>
                <a:gd name="T35" fmla="*/ 90 h 90"/>
                <a:gd name="T36" fmla="*/ 1002 w 1123"/>
                <a:gd name="T37" fmla="*/ 68 h 90"/>
                <a:gd name="T38" fmla="*/ 1028 w 1123"/>
                <a:gd name="T39" fmla="*/ 41 h 90"/>
                <a:gd name="T40" fmla="*/ 1048 w 1123"/>
                <a:gd name="T41" fmla="*/ 49 h 90"/>
                <a:gd name="T42" fmla="*/ 1052 w 1123"/>
                <a:gd name="T43" fmla="*/ 55 h 90"/>
                <a:gd name="T44" fmla="*/ 1039 w 1123"/>
                <a:gd name="T45" fmla="*/ 62 h 90"/>
                <a:gd name="T46" fmla="*/ 1028 w 1123"/>
                <a:gd name="T47" fmla="*/ 53 h 90"/>
                <a:gd name="T48" fmla="*/ 1022 w 1123"/>
                <a:gd name="T49" fmla="*/ 56 h 90"/>
                <a:gd name="T50" fmla="*/ 1018 w 1123"/>
                <a:gd name="T51" fmla="*/ 67 h 90"/>
                <a:gd name="T52" fmla="*/ 1028 w 1123"/>
                <a:gd name="T53" fmla="*/ 82 h 90"/>
                <a:gd name="T54" fmla="*/ 1039 w 1123"/>
                <a:gd name="T55" fmla="*/ 74 h 90"/>
                <a:gd name="T56" fmla="*/ 1052 w 1123"/>
                <a:gd name="T57" fmla="*/ 80 h 90"/>
                <a:gd name="T58" fmla="*/ 1047 w 1123"/>
                <a:gd name="T59" fmla="*/ 87 h 90"/>
                <a:gd name="T60" fmla="*/ 1044 w 1123"/>
                <a:gd name="T61" fmla="*/ 90 h 90"/>
                <a:gd name="T62" fmla="*/ 1059 w 1123"/>
                <a:gd name="T63" fmla="*/ 90 h 90"/>
                <a:gd name="T64" fmla="*/ 1059 w 1123"/>
                <a:gd name="T65" fmla="*/ 43 h 90"/>
                <a:gd name="T66" fmla="*/ 1075 w 1123"/>
                <a:gd name="T67" fmla="*/ 43 h 90"/>
                <a:gd name="T68" fmla="*/ 1075 w 1123"/>
                <a:gd name="T69" fmla="*/ 80 h 90"/>
                <a:gd name="T70" fmla="*/ 1096 w 1123"/>
                <a:gd name="T71" fmla="*/ 80 h 90"/>
                <a:gd name="T72" fmla="*/ 1096 w 1123"/>
                <a:gd name="T73" fmla="*/ 90 h 90"/>
                <a:gd name="T74" fmla="*/ 1123 w 1123"/>
                <a:gd name="T75" fmla="*/ 90 h 90"/>
                <a:gd name="T76" fmla="*/ 1123 w 1123"/>
                <a:gd name="T77" fmla="*/ 0 h 90"/>
                <a:gd name="T78" fmla="*/ 0 w 1123"/>
                <a:gd name="T79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123" h="90">
                  <a:moveTo>
                    <a:pt x="0" y="0"/>
                  </a:moveTo>
                  <a:cubicBezTo>
                    <a:pt x="0" y="90"/>
                    <a:pt x="0" y="90"/>
                    <a:pt x="0" y="90"/>
                  </a:cubicBezTo>
                  <a:cubicBezTo>
                    <a:pt x="957" y="90"/>
                    <a:pt x="957" y="90"/>
                    <a:pt x="957" y="90"/>
                  </a:cubicBezTo>
                  <a:cubicBezTo>
                    <a:pt x="956" y="90"/>
                    <a:pt x="955" y="89"/>
                    <a:pt x="955" y="89"/>
                  </a:cubicBezTo>
                  <a:cubicBezTo>
                    <a:pt x="950" y="84"/>
                    <a:pt x="950" y="78"/>
                    <a:pt x="949" y="73"/>
                  </a:cubicBezTo>
                  <a:cubicBezTo>
                    <a:pt x="949" y="43"/>
                    <a:pt x="949" y="43"/>
                    <a:pt x="949" y="43"/>
                  </a:cubicBezTo>
                  <a:cubicBezTo>
                    <a:pt x="966" y="43"/>
                    <a:pt x="966" y="43"/>
                    <a:pt x="966" y="43"/>
                  </a:cubicBezTo>
                  <a:cubicBezTo>
                    <a:pt x="966" y="74"/>
                    <a:pt x="966" y="74"/>
                    <a:pt x="966" y="74"/>
                  </a:cubicBezTo>
                  <a:cubicBezTo>
                    <a:pt x="966" y="76"/>
                    <a:pt x="966" y="79"/>
                    <a:pt x="967" y="80"/>
                  </a:cubicBezTo>
                  <a:cubicBezTo>
                    <a:pt x="969" y="82"/>
                    <a:pt x="971" y="82"/>
                    <a:pt x="973" y="82"/>
                  </a:cubicBezTo>
                  <a:cubicBezTo>
                    <a:pt x="975" y="82"/>
                    <a:pt x="977" y="81"/>
                    <a:pt x="978" y="80"/>
                  </a:cubicBezTo>
                  <a:cubicBezTo>
                    <a:pt x="979" y="79"/>
                    <a:pt x="980" y="76"/>
                    <a:pt x="980" y="74"/>
                  </a:cubicBezTo>
                  <a:cubicBezTo>
                    <a:pt x="980" y="43"/>
                    <a:pt x="980" y="43"/>
                    <a:pt x="980" y="43"/>
                  </a:cubicBezTo>
                  <a:cubicBezTo>
                    <a:pt x="996" y="43"/>
                    <a:pt x="996" y="43"/>
                    <a:pt x="996" y="43"/>
                  </a:cubicBezTo>
                  <a:cubicBezTo>
                    <a:pt x="996" y="70"/>
                    <a:pt x="996" y="70"/>
                    <a:pt x="996" y="70"/>
                  </a:cubicBezTo>
                  <a:cubicBezTo>
                    <a:pt x="996" y="75"/>
                    <a:pt x="996" y="83"/>
                    <a:pt x="990" y="89"/>
                  </a:cubicBezTo>
                  <a:cubicBezTo>
                    <a:pt x="989" y="89"/>
                    <a:pt x="989" y="90"/>
                    <a:pt x="988" y="90"/>
                  </a:cubicBezTo>
                  <a:cubicBezTo>
                    <a:pt x="1012" y="90"/>
                    <a:pt x="1012" y="90"/>
                    <a:pt x="1012" y="90"/>
                  </a:cubicBezTo>
                  <a:cubicBezTo>
                    <a:pt x="1005" y="85"/>
                    <a:pt x="1002" y="76"/>
                    <a:pt x="1002" y="68"/>
                  </a:cubicBezTo>
                  <a:cubicBezTo>
                    <a:pt x="1002" y="55"/>
                    <a:pt x="1011" y="41"/>
                    <a:pt x="1028" y="41"/>
                  </a:cubicBezTo>
                  <a:cubicBezTo>
                    <a:pt x="1035" y="41"/>
                    <a:pt x="1043" y="44"/>
                    <a:pt x="1048" y="49"/>
                  </a:cubicBezTo>
                  <a:cubicBezTo>
                    <a:pt x="1050" y="51"/>
                    <a:pt x="1051" y="53"/>
                    <a:pt x="1052" y="55"/>
                  </a:cubicBezTo>
                  <a:cubicBezTo>
                    <a:pt x="1039" y="62"/>
                    <a:pt x="1039" y="62"/>
                    <a:pt x="1039" y="62"/>
                  </a:cubicBezTo>
                  <a:cubicBezTo>
                    <a:pt x="1038" y="59"/>
                    <a:pt x="1035" y="53"/>
                    <a:pt x="1028" y="53"/>
                  </a:cubicBezTo>
                  <a:cubicBezTo>
                    <a:pt x="1025" y="53"/>
                    <a:pt x="1023" y="55"/>
                    <a:pt x="1022" y="56"/>
                  </a:cubicBezTo>
                  <a:cubicBezTo>
                    <a:pt x="1018" y="60"/>
                    <a:pt x="1018" y="65"/>
                    <a:pt x="1018" y="67"/>
                  </a:cubicBezTo>
                  <a:cubicBezTo>
                    <a:pt x="1018" y="75"/>
                    <a:pt x="1021" y="82"/>
                    <a:pt x="1028" y="82"/>
                  </a:cubicBezTo>
                  <a:cubicBezTo>
                    <a:pt x="1036" y="82"/>
                    <a:pt x="1038" y="75"/>
                    <a:pt x="1039" y="74"/>
                  </a:cubicBezTo>
                  <a:cubicBezTo>
                    <a:pt x="1052" y="80"/>
                    <a:pt x="1052" y="80"/>
                    <a:pt x="1052" y="80"/>
                  </a:cubicBezTo>
                  <a:cubicBezTo>
                    <a:pt x="1051" y="83"/>
                    <a:pt x="1050" y="85"/>
                    <a:pt x="1047" y="87"/>
                  </a:cubicBezTo>
                  <a:cubicBezTo>
                    <a:pt x="1046" y="88"/>
                    <a:pt x="1045" y="89"/>
                    <a:pt x="1044" y="90"/>
                  </a:cubicBezTo>
                  <a:cubicBezTo>
                    <a:pt x="1059" y="90"/>
                    <a:pt x="1059" y="90"/>
                    <a:pt x="1059" y="90"/>
                  </a:cubicBezTo>
                  <a:cubicBezTo>
                    <a:pt x="1059" y="43"/>
                    <a:pt x="1059" y="43"/>
                    <a:pt x="1059" y="43"/>
                  </a:cubicBezTo>
                  <a:cubicBezTo>
                    <a:pt x="1075" y="43"/>
                    <a:pt x="1075" y="43"/>
                    <a:pt x="1075" y="43"/>
                  </a:cubicBezTo>
                  <a:cubicBezTo>
                    <a:pt x="1075" y="80"/>
                    <a:pt x="1075" y="80"/>
                    <a:pt x="1075" y="80"/>
                  </a:cubicBezTo>
                  <a:cubicBezTo>
                    <a:pt x="1096" y="80"/>
                    <a:pt x="1096" y="80"/>
                    <a:pt x="1096" y="80"/>
                  </a:cubicBezTo>
                  <a:cubicBezTo>
                    <a:pt x="1096" y="90"/>
                    <a:pt x="1096" y="90"/>
                    <a:pt x="1096" y="90"/>
                  </a:cubicBezTo>
                  <a:cubicBezTo>
                    <a:pt x="1123" y="90"/>
                    <a:pt x="1123" y="90"/>
                    <a:pt x="1123" y="90"/>
                  </a:cubicBezTo>
                  <a:cubicBezTo>
                    <a:pt x="1123" y="0"/>
                    <a:pt x="1123" y="0"/>
                    <a:pt x="112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EA76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44F010FE-CC90-F6E5-FBE4-FA316B2AF69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524000" y="360000"/>
              <a:ext cx="147064" cy="172800"/>
            </a:xfrm>
            <a:prstGeom prst="rect">
              <a:avLst/>
            </a:prstGeom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DE3DF0F5-837E-D02B-1ED2-8C90494BEC6A}"/>
              </a:ext>
            </a:extLst>
          </p:cNvPr>
          <p:cNvSpPr txBox="1"/>
          <p:nvPr/>
        </p:nvSpPr>
        <p:spPr>
          <a:xfrm>
            <a:off x="239573" y="163468"/>
            <a:ext cx="70448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How do particles interact with turbulent fluctuations?</a:t>
            </a:r>
          </a:p>
        </p:txBody>
      </p:sp>
      <p:sp>
        <p:nvSpPr>
          <p:cNvPr id="7" name="TextBox 70">
            <a:extLst>
              <a:ext uri="{FF2B5EF4-FFF2-40B4-BE49-F238E27FC236}">
                <a16:creationId xmlns:a16="http://schemas.microsoft.com/office/drawing/2014/main" id="{CDDE6261-A8DB-7CB4-CA1B-695F79C72A99}"/>
              </a:ext>
            </a:extLst>
          </p:cNvPr>
          <p:cNvSpPr txBox="1"/>
          <p:nvPr/>
        </p:nvSpPr>
        <p:spPr>
          <a:xfrm>
            <a:off x="293568" y="819700"/>
            <a:ext cx="85568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noProof="0" dirty="0"/>
              <a:t>Resonant interactions lead to diffusion in velocity space (quasi-linear theory):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8">
                <a:extLst>
                  <a:ext uri="{FF2B5EF4-FFF2-40B4-BE49-F238E27FC236}">
                    <a16:creationId xmlns:a16="http://schemas.microsoft.com/office/drawing/2014/main" id="{F40099EB-987A-1B85-532D-F7A7E545B913}"/>
                  </a:ext>
                </a:extLst>
              </p:cNvPr>
              <p:cNvSpPr txBox="1"/>
              <p:nvPr/>
            </p:nvSpPr>
            <p:spPr>
              <a:xfrm>
                <a:off x="0" y="4518229"/>
                <a:ext cx="9029119" cy="5578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GB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400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n-GB" sz="1400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GB" sz="1400" dirty="0"/>
                  <a:t>: charge,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4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GB" sz="1400" i="1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GB" sz="1400" dirty="0"/>
                  <a:t>: mass,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GB" sz="1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sz="1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1400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GB" sz="1400" b="0" i="1" smtClean="0">
                                <a:latin typeface="Cambria Math" panose="02040503050406030204" pitchFamily="18" charset="0"/>
                              </a:rPr>
                              <m:t>⊥</m:t>
                            </m:r>
                          </m:sub>
                        </m:sSub>
                        <m:r>
                          <a:rPr lang="en-GB" sz="1400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GB" sz="1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1400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GB" sz="1400" b="0" i="1" smtClean="0">
                                <a:latin typeface="Cambria Math" panose="02040503050406030204" pitchFamily="18" charset="0"/>
                              </a:rPr>
                              <m:t>∥</m:t>
                            </m:r>
                          </m:sub>
                        </m:sSub>
                      </m:e>
                    </m:d>
                  </m:oMath>
                </a14:m>
                <a:r>
                  <a:rPr lang="en-GB" sz="1400" dirty="0"/>
                  <a:t>: velocity components, </a:t>
                </a:r>
                <a14:m>
                  <m:oMath xmlns:m="http://schemas.openxmlformats.org/officeDocument/2006/math">
                    <m:r>
                      <a:rPr lang="en-GB" sz="1400" i="1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GB" sz="1400" dirty="0"/>
                  <a:t>: wavevector,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400" i="1"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GB" sz="1400" i="1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n-GB" sz="14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sz="1400" dirty="0"/>
                  <a:t>azimuthal angle of wavevector,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GB" sz="1400" b="0" i="0" smtClean="0">
                            <a:latin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GB" sz="1400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GB" sz="1400" dirty="0"/>
                  <a:t>: gyro-frequency,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400" b="0" i="1" smtClean="0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GB" sz="1400" b="0" i="1" smtClean="0">
                            <a:latin typeface="Cambria Math" panose="02040503050406030204" pitchFamily="18" charset="0"/>
                          </a:rPr>
                          <m:t>𝑘𝑟</m:t>
                        </m:r>
                      </m:sub>
                    </m:sSub>
                  </m:oMath>
                </a14:m>
                <a:r>
                  <a:rPr lang="en-GB" sz="1400" dirty="0"/>
                  <a:t>: wave frequency,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400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GB" sz="14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GB" sz="1400" dirty="0"/>
                  <a:t>: polarised electric-field components,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400" i="1"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b>
                        <m:r>
                          <a:rPr lang="en-GB" sz="1400" i="1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GB" sz="1400" dirty="0"/>
                  <a:t>: Bessel function,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400" b="0" i="1" smtClean="0">
                            <a:latin typeface="Cambria Math" panose="02040503050406030204" pitchFamily="18" charset="0"/>
                          </a:rPr>
                          <m:t>𝜉</m:t>
                        </m:r>
                      </m:e>
                      <m:sub>
                        <m:r>
                          <a:rPr lang="en-GB" sz="1400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en-GB" sz="14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GB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4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GB" sz="1400" b="0" i="1" smtClean="0">
                            <a:latin typeface="Cambria Math" panose="02040503050406030204" pitchFamily="18" charset="0"/>
                          </a:rPr>
                          <m:t>⊥</m:t>
                        </m:r>
                      </m:sub>
                    </m:sSub>
                    <m:sSub>
                      <m:sSubPr>
                        <m:ctrlPr>
                          <a:rPr lang="en-GB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400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GB" sz="1400" b="0" i="1" smtClean="0">
                            <a:latin typeface="Cambria Math" panose="02040503050406030204" pitchFamily="18" charset="0"/>
                          </a:rPr>
                          <m:t>⊥</m:t>
                        </m:r>
                      </m:sub>
                    </m:sSub>
                    <m:r>
                      <a:rPr lang="en-GB" sz="1400" b="0" i="1" smtClean="0">
                        <a:latin typeface="Cambria Math" panose="02040503050406030204" pitchFamily="18" charset="0"/>
                      </a:rPr>
                      <m:t>/</m:t>
                    </m:r>
                    <m:sSub>
                      <m:sSubPr>
                        <m:ctrlPr>
                          <a:rPr lang="en-GB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GB" sz="1400" b="0" i="0" smtClean="0">
                            <a:latin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GB" sz="1400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endParaRPr lang="en-GB" sz="1100" dirty="0"/>
              </a:p>
            </p:txBody>
          </p:sp>
        </mc:Choice>
        <mc:Fallback xmlns="">
          <p:sp>
            <p:nvSpPr>
              <p:cNvPr id="3" name="TextBox 8">
                <a:extLst>
                  <a:ext uri="{FF2B5EF4-FFF2-40B4-BE49-F238E27FC236}">
                    <a16:creationId xmlns:a16="http://schemas.microsoft.com/office/drawing/2014/main" id="{F40099EB-987A-1B85-532D-F7A7E545B9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4518229"/>
                <a:ext cx="9029119" cy="557845"/>
              </a:xfrm>
              <a:prstGeom prst="rect">
                <a:avLst/>
              </a:prstGeom>
              <a:blipFill>
                <a:blip r:embed="rId4"/>
                <a:stretch>
                  <a:fillRect t="-2222" r="-422" b="-888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2">
            <a:extLst>
              <a:ext uri="{FF2B5EF4-FFF2-40B4-BE49-F238E27FC236}">
                <a16:creationId xmlns:a16="http://schemas.microsoft.com/office/drawing/2014/main" id="{CFF9FB7B-8286-3110-A787-B0BB36B073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2511" y="1249347"/>
            <a:ext cx="6901918" cy="596892"/>
          </a:xfrm>
          <a:prstGeom prst="rect">
            <a:avLst/>
          </a:prstGeom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id="{24465E61-92F7-A451-3549-2A7BCCC453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40953" y="2213567"/>
            <a:ext cx="2709479" cy="457511"/>
          </a:xfrm>
          <a:prstGeom prst="rect">
            <a:avLst/>
          </a:prstGeom>
        </p:spPr>
      </p:pic>
      <p:pic>
        <p:nvPicPr>
          <p:cNvPr id="14" name="Grafik 13" descr="Ein Bild, das Reihe, Kreis, Diagramm, Entwurf enthält.&#10;&#10;KI-generierte Inhalte können fehlerhaft sein.">
            <a:extLst>
              <a:ext uri="{FF2B5EF4-FFF2-40B4-BE49-F238E27FC236}">
                <a16:creationId xmlns:a16="http://schemas.microsoft.com/office/drawing/2014/main" id="{915C0061-59BB-6CC7-B52D-E4D479735BF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" y="1999597"/>
            <a:ext cx="4672361" cy="2523794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BD90F083-523E-5392-830F-EEFA9FD87A9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58184" y="3038406"/>
            <a:ext cx="3992248" cy="860574"/>
          </a:xfrm>
          <a:prstGeom prst="rect">
            <a:avLst/>
          </a:prstGeom>
        </p:spPr>
      </p:pic>
      <p:sp>
        <p:nvSpPr>
          <p:cNvPr id="17" name="Textfeld 16">
            <a:extLst>
              <a:ext uri="{FF2B5EF4-FFF2-40B4-BE49-F238E27FC236}">
                <a16:creationId xmlns:a16="http://schemas.microsoft.com/office/drawing/2014/main" id="{0D11FB38-074D-CA1B-580B-D7CC2AD023E2}"/>
              </a:ext>
            </a:extLst>
          </p:cNvPr>
          <p:cNvSpPr txBox="1"/>
          <p:nvPr/>
        </p:nvSpPr>
        <p:spPr>
          <a:xfrm>
            <a:off x="3238892" y="1995622"/>
            <a:ext cx="152638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50" dirty="0"/>
              <a:t>(Verscharen et al., 2019)</a:t>
            </a:r>
          </a:p>
        </p:txBody>
      </p:sp>
    </p:spTree>
    <p:extLst>
      <p:ext uri="{BB962C8B-B14F-4D97-AF65-F5344CB8AC3E}">
        <p14:creationId xmlns:p14="http://schemas.microsoft.com/office/powerpoint/2010/main" val="6373420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0B4269-C17F-F00A-9A73-B7715671D7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1AFDF9E6-8850-3B65-9A1B-006EBDCBFE2C}"/>
              </a:ext>
            </a:extLst>
          </p:cNvPr>
          <p:cNvGrpSpPr/>
          <p:nvPr/>
        </p:nvGrpSpPr>
        <p:grpSpPr>
          <a:xfrm>
            <a:off x="0" y="-1588"/>
            <a:ext cx="9144000" cy="741363"/>
            <a:chOff x="0" y="-1588"/>
            <a:chExt cx="9144000" cy="741363"/>
          </a:xfrm>
        </p:grpSpPr>
        <p:sp>
          <p:nvSpPr>
            <p:cNvPr id="16" name="Freeform 5">
              <a:extLst>
                <a:ext uri="{FF2B5EF4-FFF2-40B4-BE49-F238E27FC236}">
                  <a16:creationId xmlns:a16="http://schemas.microsoft.com/office/drawing/2014/main" id="{6D023748-2791-AEE6-F2F8-654F42982FE2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-1588"/>
              <a:ext cx="9144000" cy="741363"/>
            </a:xfrm>
            <a:custGeom>
              <a:avLst/>
              <a:gdLst>
                <a:gd name="T0" fmla="*/ 0 w 1123"/>
                <a:gd name="T1" fmla="*/ 0 h 90"/>
                <a:gd name="T2" fmla="*/ 0 w 1123"/>
                <a:gd name="T3" fmla="*/ 90 h 90"/>
                <a:gd name="T4" fmla="*/ 957 w 1123"/>
                <a:gd name="T5" fmla="*/ 90 h 90"/>
                <a:gd name="T6" fmla="*/ 955 w 1123"/>
                <a:gd name="T7" fmla="*/ 89 h 90"/>
                <a:gd name="T8" fmla="*/ 949 w 1123"/>
                <a:gd name="T9" fmla="*/ 73 h 90"/>
                <a:gd name="T10" fmla="*/ 949 w 1123"/>
                <a:gd name="T11" fmla="*/ 43 h 90"/>
                <a:gd name="T12" fmla="*/ 966 w 1123"/>
                <a:gd name="T13" fmla="*/ 43 h 90"/>
                <a:gd name="T14" fmla="*/ 966 w 1123"/>
                <a:gd name="T15" fmla="*/ 74 h 90"/>
                <a:gd name="T16" fmla="*/ 967 w 1123"/>
                <a:gd name="T17" fmla="*/ 80 h 90"/>
                <a:gd name="T18" fmla="*/ 973 w 1123"/>
                <a:gd name="T19" fmla="*/ 82 h 90"/>
                <a:gd name="T20" fmla="*/ 978 w 1123"/>
                <a:gd name="T21" fmla="*/ 80 h 90"/>
                <a:gd name="T22" fmla="*/ 980 w 1123"/>
                <a:gd name="T23" fmla="*/ 74 h 90"/>
                <a:gd name="T24" fmla="*/ 980 w 1123"/>
                <a:gd name="T25" fmla="*/ 43 h 90"/>
                <a:gd name="T26" fmla="*/ 996 w 1123"/>
                <a:gd name="T27" fmla="*/ 43 h 90"/>
                <a:gd name="T28" fmla="*/ 996 w 1123"/>
                <a:gd name="T29" fmla="*/ 70 h 90"/>
                <a:gd name="T30" fmla="*/ 990 w 1123"/>
                <a:gd name="T31" fmla="*/ 89 h 90"/>
                <a:gd name="T32" fmla="*/ 988 w 1123"/>
                <a:gd name="T33" fmla="*/ 90 h 90"/>
                <a:gd name="T34" fmla="*/ 1012 w 1123"/>
                <a:gd name="T35" fmla="*/ 90 h 90"/>
                <a:gd name="T36" fmla="*/ 1002 w 1123"/>
                <a:gd name="T37" fmla="*/ 68 h 90"/>
                <a:gd name="T38" fmla="*/ 1028 w 1123"/>
                <a:gd name="T39" fmla="*/ 41 h 90"/>
                <a:gd name="T40" fmla="*/ 1048 w 1123"/>
                <a:gd name="T41" fmla="*/ 49 h 90"/>
                <a:gd name="T42" fmla="*/ 1052 w 1123"/>
                <a:gd name="T43" fmla="*/ 55 h 90"/>
                <a:gd name="T44" fmla="*/ 1039 w 1123"/>
                <a:gd name="T45" fmla="*/ 62 h 90"/>
                <a:gd name="T46" fmla="*/ 1028 w 1123"/>
                <a:gd name="T47" fmla="*/ 53 h 90"/>
                <a:gd name="T48" fmla="*/ 1022 w 1123"/>
                <a:gd name="T49" fmla="*/ 56 h 90"/>
                <a:gd name="T50" fmla="*/ 1018 w 1123"/>
                <a:gd name="T51" fmla="*/ 67 h 90"/>
                <a:gd name="T52" fmla="*/ 1028 w 1123"/>
                <a:gd name="T53" fmla="*/ 82 h 90"/>
                <a:gd name="T54" fmla="*/ 1039 w 1123"/>
                <a:gd name="T55" fmla="*/ 74 h 90"/>
                <a:gd name="T56" fmla="*/ 1052 w 1123"/>
                <a:gd name="T57" fmla="*/ 80 h 90"/>
                <a:gd name="T58" fmla="*/ 1047 w 1123"/>
                <a:gd name="T59" fmla="*/ 87 h 90"/>
                <a:gd name="T60" fmla="*/ 1044 w 1123"/>
                <a:gd name="T61" fmla="*/ 90 h 90"/>
                <a:gd name="T62" fmla="*/ 1059 w 1123"/>
                <a:gd name="T63" fmla="*/ 90 h 90"/>
                <a:gd name="T64" fmla="*/ 1059 w 1123"/>
                <a:gd name="T65" fmla="*/ 43 h 90"/>
                <a:gd name="T66" fmla="*/ 1075 w 1123"/>
                <a:gd name="T67" fmla="*/ 43 h 90"/>
                <a:gd name="T68" fmla="*/ 1075 w 1123"/>
                <a:gd name="T69" fmla="*/ 80 h 90"/>
                <a:gd name="T70" fmla="*/ 1096 w 1123"/>
                <a:gd name="T71" fmla="*/ 80 h 90"/>
                <a:gd name="T72" fmla="*/ 1096 w 1123"/>
                <a:gd name="T73" fmla="*/ 90 h 90"/>
                <a:gd name="T74" fmla="*/ 1123 w 1123"/>
                <a:gd name="T75" fmla="*/ 90 h 90"/>
                <a:gd name="T76" fmla="*/ 1123 w 1123"/>
                <a:gd name="T77" fmla="*/ 0 h 90"/>
                <a:gd name="T78" fmla="*/ 0 w 1123"/>
                <a:gd name="T79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123" h="90">
                  <a:moveTo>
                    <a:pt x="0" y="0"/>
                  </a:moveTo>
                  <a:cubicBezTo>
                    <a:pt x="0" y="90"/>
                    <a:pt x="0" y="90"/>
                    <a:pt x="0" y="90"/>
                  </a:cubicBezTo>
                  <a:cubicBezTo>
                    <a:pt x="957" y="90"/>
                    <a:pt x="957" y="90"/>
                    <a:pt x="957" y="90"/>
                  </a:cubicBezTo>
                  <a:cubicBezTo>
                    <a:pt x="956" y="90"/>
                    <a:pt x="955" y="89"/>
                    <a:pt x="955" y="89"/>
                  </a:cubicBezTo>
                  <a:cubicBezTo>
                    <a:pt x="950" y="84"/>
                    <a:pt x="950" y="78"/>
                    <a:pt x="949" y="73"/>
                  </a:cubicBezTo>
                  <a:cubicBezTo>
                    <a:pt x="949" y="43"/>
                    <a:pt x="949" y="43"/>
                    <a:pt x="949" y="43"/>
                  </a:cubicBezTo>
                  <a:cubicBezTo>
                    <a:pt x="966" y="43"/>
                    <a:pt x="966" y="43"/>
                    <a:pt x="966" y="43"/>
                  </a:cubicBezTo>
                  <a:cubicBezTo>
                    <a:pt x="966" y="74"/>
                    <a:pt x="966" y="74"/>
                    <a:pt x="966" y="74"/>
                  </a:cubicBezTo>
                  <a:cubicBezTo>
                    <a:pt x="966" y="76"/>
                    <a:pt x="966" y="79"/>
                    <a:pt x="967" y="80"/>
                  </a:cubicBezTo>
                  <a:cubicBezTo>
                    <a:pt x="969" y="82"/>
                    <a:pt x="971" y="82"/>
                    <a:pt x="973" y="82"/>
                  </a:cubicBezTo>
                  <a:cubicBezTo>
                    <a:pt x="975" y="82"/>
                    <a:pt x="977" y="81"/>
                    <a:pt x="978" y="80"/>
                  </a:cubicBezTo>
                  <a:cubicBezTo>
                    <a:pt x="979" y="79"/>
                    <a:pt x="980" y="76"/>
                    <a:pt x="980" y="74"/>
                  </a:cubicBezTo>
                  <a:cubicBezTo>
                    <a:pt x="980" y="43"/>
                    <a:pt x="980" y="43"/>
                    <a:pt x="980" y="43"/>
                  </a:cubicBezTo>
                  <a:cubicBezTo>
                    <a:pt x="996" y="43"/>
                    <a:pt x="996" y="43"/>
                    <a:pt x="996" y="43"/>
                  </a:cubicBezTo>
                  <a:cubicBezTo>
                    <a:pt x="996" y="70"/>
                    <a:pt x="996" y="70"/>
                    <a:pt x="996" y="70"/>
                  </a:cubicBezTo>
                  <a:cubicBezTo>
                    <a:pt x="996" y="75"/>
                    <a:pt x="996" y="83"/>
                    <a:pt x="990" y="89"/>
                  </a:cubicBezTo>
                  <a:cubicBezTo>
                    <a:pt x="989" y="89"/>
                    <a:pt x="989" y="90"/>
                    <a:pt x="988" y="90"/>
                  </a:cubicBezTo>
                  <a:cubicBezTo>
                    <a:pt x="1012" y="90"/>
                    <a:pt x="1012" y="90"/>
                    <a:pt x="1012" y="90"/>
                  </a:cubicBezTo>
                  <a:cubicBezTo>
                    <a:pt x="1005" y="85"/>
                    <a:pt x="1002" y="76"/>
                    <a:pt x="1002" y="68"/>
                  </a:cubicBezTo>
                  <a:cubicBezTo>
                    <a:pt x="1002" y="55"/>
                    <a:pt x="1011" y="41"/>
                    <a:pt x="1028" y="41"/>
                  </a:cubicBezTo>
                  <a:cubicBezTo>
                    <a:pt x="1035" y="41"/>
                    <a:pt x="1043" y="44"/>
                    <a:pt x="1048" y="49"/>
                  </a:cubicBezTo>
                  <a:cubicBezTo>
                    <a:pt x="1050" y="51"/>
                    <a:pt x="1051" y="53"/>
                    <a:pt x="1052" y="55"/>
                  </a:cubicBezTo>
                  <a:cubicBezTo>
                    <a:pt x="1039" y="62"/>
                    <a:pt x="1039" y="62"/>
                    <a:pt x="1039" y="62"/>
                  </a:cubicBezTo>
                  <a:cubicBezTo>
                    <a:pt x="1038" y="59"/>
                    <a:pt x="1035" y="53"/>
                    <a:pt x="1028" y="53"/>
                  </a:cubicBezTo>
                  <a:cubicBezTo>
                    <a:pt x="1025" y="53"/>
                    <a:pt x="1023" y="55"/>
                    <a:pt x="1022" y="56"/>
                  </a:cubicBezTo>
                  <a:cubicBezTo>
                    <a:pt x="1018" y="60"/>
                    <a:pt x="1018" y="65"/>
                    <a:pt x="1018" y="67"/>
                  </a:cubicBezTo>
                  <a:cubicBezTo>
                    <a:pt x="1018" y="75"/>
                    <a:pt x="1021" y="82"/>
                    <a:pt x="1028" y="82"/>
                  </a:cubicBezTo>
                  <a:cubicBezTo>
                    <a:pt x="1036" y="82"/>
                    <a:pt x="1038" y="75"/>
                    <a:pt x="1039" y="74"/>
                  </a:cubicBezTo>
                  <a:cubicBezTo>
                    <a:pt x="1052" y="80"/>
                    <a:pt x="1052" y="80"/>
                    <a:pt x="1052" y="80"/>
                  </a:cubicBezTo>
                  <a:cubicBezTo>
                    <a:pt x="1051" y="83"/>
                    <a:pt x="1050" y="85"/>
                    <a:pt x="1047" y="87"/>
                  </a:cubicBezTo>
                  <a:cubicBezTo>
                    <a:pt x="1046" y="88"/>
                    <a:pt x="1045" y="89"/>
                    <a:pt x="1044" y="90"/>
                  </a:cubicBezTo>
                  <a:cubicBezTo>
                    <a:pt x="1059" y="90"/>
                    <a:pt x="1059" y="90"/>
                    <a:pt x="1059" y="90"/>
                  </a:cubicBezTo>
                  <a:cubicBezTo>
                    <a:pt x="1059" y="43"/>
                    <a:pt x="1059" y="43"/>
                    <a:pt x="1059" y="43"/>
                  </a:cubicBezTo>
                  <a:cubicBezTo>
                    <a:pt x="1075" y="43"/>
                    <a:pt x="1075" y="43"/>
                    <a:pt x="1075" y="43"/>
                  </a:cubicBezTo>
                  <a:cubicBezTo>
                    <a:pt x="1075" y="80"/>
                    <a:pt x="1075" y="80"/>
                    <a:pt x="1075" y="80"/>
                  </a:cubicBezTo>
                  <a:cubicBezTo>
                    <a:pt x="1096" y="80"/>
                    <a:pt x="1096" y="80"/>
                    <a:pt x="1096" y="80"/>
                  </a:cubicBezTo>
                  <a:cubicBezTo>
                    <a:pt x="1096" y="90"/>
                    <a:pt x="1096" y="90"/>
                    <a:pt x="1096" y="90"/>
                  </a:cubicBezTo>
                  <a:cubicBezTo>
                    <a:pt x="1123" y="90"/>
                    <a:pt x="1123" y="90"/>
                    <a:pt x="1123" y="90"/>
                  </a:cubicBezTo>
                  <a:cubicBezTo>
                    <a:pt x="1123" y="0"/>
                    <a:pt x="1123" y="0"/>
                    <a:pt x="112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EA76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957B87F3-8FEF-B202-687C-F432B0D2E93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524000" y="360000"/>
              <a:ext cx="147064" cy="172800"/>
            </a:xfrm>
            <a:prstGeom prst="rect">
              <a:avLst/>
            </a:prstGeom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FAE09263-A69A-AF74-A29A-20D5FDE071DA}"/>
              </a:ext>
            </a:extLst>
          </p:cNvPr>
          <p:cNvSpPr txBox="1"/>
          <p:nvPr/>
        </p:nvSpPr>
        <p:spPr>
          <a:xfrm>
            <a:off x="239573" y="163468"/>
            <a:ext cx="70448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Outline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138BF06-0549-923C-1C77-F74DE16E23FC}"/>
              </a:ext>
            </a:extLst>
          </p:cNvPr>
          <p:cNvSpPr txBox="1"/>
          <p:nvPr/>
        </p:nvSpPr>
        <p:spPr>
          <a:xfrm>
            <a:off x="177465" y="894388"/>
            <a:ext cx="8789069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/>
              <a:t>Part I</a:t>
            </a:r>
            <a:endParaRPr lang="en-GB" sz="2000" dirty="0"/>
          </a:p>
          <a:p>
            <a:pPr marL="457200" indent="-457200">
              <a:buFont typeface="+mj-lt"/>
              <a:buAutoNum type="arabicPeriod"/>
            </a:pPr>
            <a:r>
              <a:rPr lang="en-GB" sz="2000" dirty="0"/>
              <a:t>A brief introduction to basic plasma physics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000" dirty="0"/>
              <a:t>Stellar winds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000" dirty="0"/>
              <a:t>In-situ measurement of astrophysical plasmas</a:t>
            </a:r>
          </a:p>
          <a:p>
            <a:pPr marL="457200" indent="-457200">
              <a:buFont typeface="+mj-lt"/>
              <a:buAutoNum type="arabicPeriod"/>
            </a:pPr>
            <a:endParaRPr lang="en-GB" sz="2000" dirty="0"/>
          </a:p>
          <a:p>
            <a:pPr marL="457200" indent="-457200">
              <a:buFont typeface="+mj-lt"/>
              <a:buAutoNum type="arabicPeriod"/>
            </a:pPr>
            <a:endParaRPr lang="en-GB" sz="2000" dirty="0"/>
          </a:p>
          <a:p>
            <a:r>
              <a:rPr lang="en-GB" sz="2000" b="1" dirty="0"/>
              <a:t>Part II</a:t>
            </a:r>
            <a:endParaRPr lang="en-GB" sz="2000" dirty="0"/>
          </a:p>
          <a:p>
            <a:pPr marL="457200" indent="-457200">
              <a:buFont typeface="+mj-lt"/>
              <a:buAutoNum type="arabicPeriod"/>
            </a:pPr>
            <a:r>
              <a:rPr lang="en-GB" sz="2000" dirty="0"/>
              <a:t>Plasma turbulence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000" dirty="0"/>
              <a:t>Cosmic-ray transport</a:t>
            </a:r>
          </a:p>
          <a:p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12346863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299B51-95C1-2D3C-A034-4B037E2A3C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3438E958-CED5-AA46-2C3B-BB0EDF2A997E}"/>
              </a:ext>
            </a:extLst>
          </p:cNvPr>
          <p:cNvGrpSpPr/>
          <p:nvPr/>
        </p:nvGrpSpPr>
        <p:grpSpPr>
          <a:xfrm>
            <a:off x="0" y="-1588"/>
            <a:ext cx="9144000" cy="741363"/>
            <a:chOff x="0" y="-1588"/>
            <a:chExt cx="9144000" cy="741363"/>
          </a:xfrm>
        </p:grpSpPr>
        <p:sp>
          <p:nvSpPr>
            <p:cNvPr id="16" name="Freeform 5">
              <a:extLst>
                <a:ext uri="{FF2B5EF4-FFF2-40B4-BE49-F238E27FC236}">
                  <a16:creationId xmlns:a16="http://schemas.microsoft.com/office/drawing/2014/main" id="{564DCD73-E5D5-E214-D24B-A0C7400376AB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-1588"/>
              <a:ext cx="9144000" cy="741363"/>
            </a:xfrm>
            <a:custGeom>
              <a:avLst/>
              <a:gdLst>
                <a:gd name="T0" fmla="*/ 0 w 1123"/>
                <a:gd name="T1" fmla="*/ 0 h 90"/>
                <a:gd name="T2" fmla="*/ 0 w 1123"/>
                <a:gd name="T3" fmla="*/ 90 h 90"/>
                <a:gd name="T4" fmla="*/ 957 w 1123"/>
                <a:gd name="T5" fmla="*/ 90 h 90"/>
                <a:gd name="T6" fmla="*/ 955 w 1123"/>
                <a:gd name="T7" fmla="*/ 89 h 90"/>
                <a:gd name="T8" fmla="*/ 949 w 1123"/>
                <a:gd name="T9" fmla="*/ 73 h 90"/>
                <a:gd name="T10" fmla="*/ 949 w 1123"/>
                <a:gd name="T11" fmla="*/ 43 h 90"/>
                <a:gd name="T12" fmla="*/ 966 w 1123"/>
                <a:gd name="T13" fmla="*/ 43 h 90"/>
                <a:gd name="T14" fmla="*/ 966 w 1123"/>
                <a:gd name="T15" fmla="*/ 74 h 90"/>
                <a:gd name="T16" fmla="*/ 967 w 1123"/>
                <a:gd name="T17" fmla="*/ 80 h 90"/>
                <a:gd name="T18" fmla="*/ 973 w 1123"/>
                <a:gd name="T19" fmla="*/ 82 h 90"/>
                <a:gd name="T20" fmla="*/ 978 w 1123"/>
                <a:gd name="T21" fmla="*/ 80 h 90"/>
                <a:gd name="T22" fmla="*/ 980 w 1123"/>
                <a:gd name="T23" fmla="*/ 74 h 90"/>
                <a:gd name="T24" fmla="*/ 980 w 1123"/>
                <a:gd name="T25" fmla="*/ 43 h 90"/>
                <a:gd name="T26" fmla="*/ 996 w 1123"/>
                <a:gd name="T27" fmla="*/ 43 h 90"/>
                <a:gd name="T28" fmla="*/ 996 w 1123"/>
                <a:gd name="T29" fmla="*/ 70 h 90"/>
                <a:gd name="T30" fmla="*/ 990 w 1123"/>
                <a:gd name="T31" fmla="*/ 89 h 90"/>
                <a:gd name="T32" fmla="*/ 988 w 1123"/>
                <a:gd name="T33" fmla="*/ 90 h 90"/>
                <a:gd name="T34" fmla="*/ 1012 w 1123"/>
                <a:gd name="T35" fmla="*/ 90 h 90"/>
                <a:gd name="T36" fmla="*/ 1002 w 1123"/>
                <a:gd name="T37" fmla="*/ 68 h 90"/>
                <a:gd name="T38" fmla="*/ 1028 w 1123"/>
                <a:gd name="T39" fmla="*/ 41 h 90"/>
                <a:gd name="T40" fmla="*/ 1048 w 1123"/>
                <a:gd name="T41" fmla="*/ 49 h 90"/>
                <a:gd name="T42" fmla="*/ 1052 w 1123"/>
                <a:gd name="T43" fmla="*/ 55 h 90"/>
                <a:gd name="T44" fmla="*/ 1039 w 1123"/>
                <a:gd name="T45" fmla="*/ 62 h 90"/>
                <a:gd name="T46" fmla="*/ 1028 w 1123"/>
                <a:gd name="T47" fmla="*/ 53 h 90"/>
                <a:gd name="T48" fmla="*/ 1022 w 1123"/>
                <a:gd name="T49" fmla="*/ 56 h 90"/>
                <a:gd name="T50" fmla="*/ 1018 w 1123"/>
                <a:gd name="T51" fmla="*/ 67 h 90"/>
                <a:gd name="T52" fmla="*/ 1028 w 1123"/>
                <a:gd name="T53" fmla="*/ 82 h 90"/>
                <a:gd name="T54" fmla="*/ 1039 w 1123"/>
                <a:gd name="T55" fmla="*/ 74 h 90"/>
                <a:gd name="T56" fmla="*/ 1052 w 1123"/>
                <a:gd name="T57" fmla="*/ 80 h 90"/>
                <a:gd name="T58" fmla="*/ 1047 w 1123"/>
                <a:gd name="T59" fmla="*/ 87 h 90"/>
                <a:gd name="T60" fmla="*/ 1044 w 1123"/>
                <a:gd name="T61" fmla="*/ 90 h 90"/>
                <a:gd name="T62" fmla="*/ 1059 w 1123"/>
                <a:gd name="T63" fmla="*/ 90 h 90"/>
                <a:gd name="T64" fmla="*/ 1059 w 1123"/>
                <a:gd name="T65" fmla="*/ 43 h 90"/>
                <a:gd name="T66" fmla="*/ 1075 w 1123"/>
                <a:gd name="T67" fmla="*/ 43 h 90"/>
                <a:gd name="T68" fmla="*/ 1075 w 1123"/>
                <a:gd name="T69" fmla="*/ 80 h 90"/>
                <a:gd name="T70" fmla="*/ 1096 w 1123"/>
                <a:gd name="T71" fmla="*/ 80 h 90"/>
                <a:gd name="T72" fmla="*/ 1096 w 1123"/>
                <a:gd name="T73" fmla="*/ 90 h 90"/>
                <a:gd name="T74" fmla="*/ 1123 w 1123"/>
                <a:gd name="T75" fmla="*/ 90 h 90"/>
                <a:gd name="T76" fmla="*/ 1123 w 1123"/>
                <a:gd name="T77" fmla="*/ 0 h 90"/>
                <a:gd name="T78" fmla="*/ 0 w 1123"/>
                <a:gd name="T79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123" h="90">
                  <a:moveTo>
                    <a:pt x="0" y="0"/>
                  </a:moveTo>
                  <a:cubicBezTo>
                    <a:pt x="0" y="90"/>
                    <a:pt x="0" y="90"/>
                    <a:pt x="0" y="90"/>
                  </a:cubicBezTo>
                  <a:cubicBezTo>
                    <a:pt x="957" y="90"/>
                    <a:pt x="957" y="90"/>
                    <a:pt x="957" y="90"/>
                  </a:cubicBezTo>
                  <a:cubicBezTo>
                    <a:pt x="956" y="90"/>
                    <a:pt x="955" y="89"/>
                    <a:pt x="955" y="89"/>
                  </a:cubicBezTo>
                  <a:cubicBezTo>
                    <a:pt x="950" y="84"/>
                    <a:pt x="950" y="78"/>
                    <a:pt x="949" y="73"/>
                  </a:cubicBezTo>
                  <a:cubicBezTo>
                    <a:pt x="949" y="43"/>
                    <a:pt x="949" y="43"/>
                    <a:pt x="949" y="43"/>
                  </a:cubicBezTo>
                  <a:cubicBezTo>
                    <a:pt x="966" y="43"/>
                    <a:pt x="966" y="43"/>
                    <a:pt x="966" y="43"/>
                  </a:cubicBezTo>
                  <a:cubicBezTo>
                    <a:pt x="966" y="74"/>
                    <a:pt x="966" y="74"/>
                    <a:pt x="966" y="74"/>
                  </a:cubicBezTo>
                  <a:cubicBezTo>
                    <a:pt x="966" y="76"/>
                    <a:pt x="966" y="79"/>
                    <a:pt x="967" y="80"/>
                  </a:cubicBezTo>
                  <a:cubicBezTo>
                    <a:pt x="969" y="82"/>
                    <a:pt x="971" y="82"/>
                    <a:pt x="973" y="82"/>
                  </a:cubicBezTo>
                  <a:cubicBezTo>
                    <a:pt x="975" y="82"/>
                    <a:pt x="977" y="81"/>
                    <a:pt x="978" y="80"/>
                  </a:cubicBezTo>
                  <a:cubicBezTo>
                    <a:pt x="979" y="79"/>
                    <a:pt x="980" y="76"/>
                    <a:pt x="980" y="74"/>
                  </a:cubicBezTo>
                  <a:cubicBezTo>
                    <a:pt x="980" y="43"/>
                    <a:pt x="980" y="43"/>
                    <a:pt x="980" y="43"/>
                  </a:cubicBezTo>
                  <a:cubicBezTo>
                    <a:pt x="996" y="43"/>
                    <a:pt x="996" y="43"/>
                    <a:pt x="996" y="43"/>
                  </a:cubicBezTo>
                  <a:cubicBezTo>
                    <a:pt x="996" y="70"/>
                    <a:pt x="996" y="70"/>
                    <a:pt x="996" y="70"/>
                  </a:cubicBezTo>
                  <a:cubicBezTo>
                    <a:pt x="996" y="75"/>
                    <a:pt x="996" y="83"/>
                    <a:pt x="990" y="89"/>
                  </a:cubicBezTo>
                  <a:cubicBezTo>
                    <a:pt x="989" y="89"/>
                    <a:pt x="989" y="90"/>
                    <a:pt x="988" y="90"/>
                  </a:cubicBezTo>
                  <a:cubicBezTo>
                    <a:pt x="1012" y="90"/>
                    <a:pt x="1012" y="90"/>
                    <a:pt x="1012" y="90"/>
                  </a:cubicBezTo>
                  <a:cubicBezTo>
                    <a:pt x="1005" y="85"/>
                    <a:pt x="1002" y="76"/>
                    <a:pt x="1002" y="68"/>
                  </a:cubicBezTo>
                  <a:cubicBezTo>
                    <a:pt x="1002" y="55"/>
                    <a:pt x="1011" y="41"/>
                    <a:pt x="1028" y="41"/>
                  </a:cubicBezTo>
                  <a:cubicBezTo>
                    <a:pt x="1035" y="41"/>
                    <a:pt x="1043" y="44"/>
                    <a:pt x="1048" y="49"/>
                  </a:cubicBezTo>
                  <a:cubicBezTo>
                    <a:pt x="1050" y="51"/>
                    <a:pt x="1051" y="53"/>
                    <a:pt x="1052" y="55"/>
                  </a:cubicBezTo>
                  <a:cubicBezTo>
                    <a:pt x="1039" y="62"/>
                    <a:pt x="1039" y="62"/>
                    <a:pt x="1039" y="62"/>
                  </a:cubicBezTo>
                  <a:cubicBezTo>
                    <a:pt x="1038" y="59"/>
                    <a:pt x="1035" y="53"/>
                    <a:pt x="1028" y="53"/>
                  </a:cubicBezTo>
                  <a:cubicBezTo>
                    <a:pt x="1025" y="53"/>
                    <a:pt x="1023" y="55"/>
                    <a:pt x="1022" y="56"/>
                  </a:cubicBezTo>
                  <a:cubicBezTo>
                    <a:pt x="1018" y="60"/>
                    <a:pt x="1018" y="65"/>
                    <a:pt x="1018" y="67"/>
                  </a:cubicBezTo>
                  <a:cubicBezTo>
                    <a:pt x="1018" y="75"/>
                    <a:pt x="1021" y="82"/>
                    <a:pt x="1028" y="82"/>
                  </a:cubicBezTo>
                  <a:cubicBezTo>
                    <a:pt x="1036" y="82"/>
                    <a:pt x="1038" y="75"/>
                    <a:pt x="1039" y="74"/>
                  </a:cubicBezTo>
                  <a:cubicBezTo>
                    <a:pt x="1052" y="80"/>
                    <a:pt x="1052" y="80"/>
                    <a:pt x="1052" y="80"/>
                  </a:cubicBezTo>
                  <a:cubicBezTo>
                    <a:pt x="1051" y="83"/>
                    <a:pt x="1050" y="85"/>
                    <a:pt x="1047" y="87"/>
                  </a:cubicBezTo>
                  <a:cubicBezTo>
                    <a:pt x="1046" y="88"/>
                    <a:pt x="1045" y="89"/>
                    <a:pt x="1044" y="90"/>
                  </a:cubicBezTo>
                  <a:cubicBezTo>
                    <a:pt x="1059" y="90"/>
                    <a:pt x="1059" y="90"/>
                    <a:pt x="1059" y="90"/>
                  </a:cubicBezTo>
                  <a:cubicBezTo>
                    <a:pt x="1059" y="43"/>
                    <a:pt x="1059" y="43"/>
                    <a:pt x="1059" y="43"/>
                  </a:cubicBezTo>
                  <a:cubicBezTo>
                    <a:pt x="1075" y="43"/>
                    <a:pt x="1075" y="43"/>
                    <a:pt x="1075" y="43"/>
                  </a:cubicBezTo>
                  <a:cubicBezTo>
                    <a:pt x="1075" y="80"/>
                    <a:pt x="1075" y="80"/>
                    <a:pt x="1075" y="80"/>
                  </a:cubicBezTo>
                  <a:cubicBezTo>
                    <a:pt x="1096" y="80"/>
                    <a:pt x="1096" y="80"/>
                    <a:pt x="1096" y="80"/>
                  </a:cubicBezTo>
                  <a:cubicBezTo>
                    <a:pt x="1096" y="90"/>
                    <a:pt x="1096" y="90"/>
                    <a:pt x="1096" y="90"/>
                  </a:cubicBezTo>
                  <a:cubicBezTo>
                    <a:pt x="1123" y="90"/>
                    <a:pt x="1123" y="90"/>
                    <a:pt x="1123" y="90"/>
                  </a:cubicBezTo>
                  <a:cubicBezTo>
                    <a:pt x="1123" y="0"/>
                    <a:pt x="1123" y="0"/>
                    <a:pt x="112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EA76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DBA38B05-E75A-2217-6C15-96FF24FDA7C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524000" y="360000"/>
              <a:ext cx="147064" cy="172800"/>
            </a:xfrm>
            <a:prstGeom prst="rect">
              <a:avLst/>
            </a:prstGeom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B07E0B3D-86A8-A758-C8FF-61F9F4C666BE}"/>
              </a:ext>
            </a:extLst>
          </p:cNvPr>
          <p:cNvSpPr txBox="1"/>
          <p:nvPr/>
        </p:nvSpPr>
        <p:spPr>
          <a:xfrm>
            <a:off x="239573" y="163468"/>
            <a:ext cx="70448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How do particles interact with turbulent fluctuations?</a:t>
            </a:r>
          </a:p>
        </p:txBody>
      </p:sp>
      <p:sp>
        <p:nvSpPr>
          <p:cNvPr id="7" name="TextBox 70">
            <a:extLst>
              <a:ext uri="{FF2B5EF4-FFF2-40B4-BE49-F238E27FC236}">
                <a16:creationId xmlns:a16="http://schemas.microsoft.com/office/drawing/2014/main" id="{DCAD9C23-2DD2-FE01-96B1-AE43961D7B3D}"/>
              </a:ext>
            </a:extLst>
          </p:cNvPr>
          <p:cNvSpPr txBox="1"/>
          <p:nvPr/>
        </p:nvSpPr>
        <p:spPr>
          <a:xfrm>
            <a:off x="4828478" y="984472"/>
            <a:ext cx="402195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noProof="0" dirty="0"/>
              <a:t>In-situ measurements show evidence for quasi-linear diffusion of thermal protons in the solar wind.</a:t>
            </a:r>
          </a:p>
          <a:p>
            <a:endParaRPr lang="en-GB" sz="2000" dirty="0"/>
          </a:p>
          <a:p>
            <a:r>
              <a:rPr lang="en-GB" sz="2000" noProof="0" dirty="0"/>
              <a:t>Resonant wave-particle interactions with ion-cyclotron waves.</a:t>
            </a:r>
          </a:p>
          <a:p>
            <a:endParaRPr lang="en-GB" sz="2000" dirty="0"/>
          </a:p>
          <a:p>
            <a:r>
              <a:rPr lang="en-GB" sz="2000" noProof="0" dirty="0"/>
              <a:t>One possible channel for turbulent dissipation and plasma heating.</a:t>
            </a:r>
          </a:p>
        </p:txBody>
      </p:sp>
      <p:pic>
        <p:nvPicPr>
          <p:cNvPr id="4" name="Grafik 3" descr="Ein Bild, das Zeichnung, Entwurf, Diagramm, Muster enthält.&#10;&#10;KI-generierte Inhalte können fehlerhaft sein.">
            <a:extLst>
              <a:ext uri="{FF2B5EF4-FFF2-40B4-BE49-F238E27FC236}">
                <a16:creationId xmlns:a16="http://schemas.microsoft.com/office/drawing/2014/main" id="{7EC8A118-C56E-4A38-1BC1-3F1EF52656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98" y="749186"/>
            <a:ext cx="4559802" cy="4392726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FBCEF24A-78D4-7119-112E-CA2EE92FDE14}"/>
              </a:ext>
            </a:extLst>
          </p:cNvPr>
          <p:cNvSpPr txBox="1"/>
          <p:nvPr/>
        </p:nvSpPr>
        <p:spPr>
          <a:xfrm>
            <a:off x="3324543" y="4905102"/>
            <a:ext cx="124745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/>
              <a:t>(Marsch &amp; Tu, 2001)</a:t>
            </a:r>
          </a:p>
        </p:txBody>
      </p:sp>
    </p:spTree>
    <p:extLst>
      <p:ext uri="{BB962C8B-B14F-4D97-AF65-F5344CB8AC3E}">
        <p14:creationId xmlns:p14="http://schemas.microsoft.com/office/powerpoint/2010/main" val="7250157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D2909F-9984-6F3E-6A91-931BCC3216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80050413-34CA-69DB-5601-3137D8707D17}"/>
              </a:ext>
            </a:extLst>
          </p:cNvPr>
          <p:cNvGrpSpPr/>
          <p:nvPr/>
        </p:nvGrpSpPr>
        <p:grpSpPr>
          <a:xfrm>
            <a:off x="0" y="-1588"/>
            <a:ext cx="9144000" cy="741363"/>
            <a:chOff x="0" y="-1588"/>
            <a:chExt cx="9144000" cy="741363"/>
          </a:xfrm>
        </p:grpSpPr>
        <p:sp>
          <p:nvSpPr>
            <p:cNvPr id="16" name="Freeform 5">
              <a:extLst>
                <a:ext uri="{FF2B5EF4-FFF2-40B4-BE49-F238E27FC236}">
                  <a16:creationId xmlns:a16="http://schemas.microsoft.com/office/drawing/2014/main" id="{6D4EED1B-F832-71FA-6BF9-3AD6FB802B9D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-1588"/>
              <a:ext cx="9144000" cy="741363"/>
            </a:xfrm>
            <a:custGeom>
              <a:avLst/>
              <a:gdLst>
                <a:gd name="T0" fmla="*/ 0 w 1123"/>
                <a:gd name="T1" fmla="*/ 0 h 90"/>
                <a:gd name="T2" fmla="*/ 0 w 1123"/>
                <a:gd name="T3" fmla="*/ 90 h 90"/>
                <a:gd name="T4" fmla="*/ 957 w 1123"/>
                <a:gd name="T5" fmla="*/ 90 h 90"/>
                <a:gd name="T6" fmla="*/ 955 w 1123"/>
                <a:gd name="T7" fmla="*/ 89 h 90"/>
                <a:gd name="T8" fmla="*/ 949 w 1123"/>
                <a:gd name="T9" fmla="*/ 73 h 90"/>
                <a:gd name="T10" fmla="*/ 949 w 1123"/>
                <a:gd name="T11" fmla="*/ 43 h 90"/>
                <a:gd name="T12" fmla="*/ 966 w 1123"/>
                <a:gd name="T13" fmla="*/ 43 h 90"/>
                <a:gd name="T14" fmla="*/ 966 w 1123"/>
                <a:gd name="T15" fmla="*/ 74 h 90"/>
                <a:gd name="T16" fmla="*/ 967 w 1123"/>
                <a:gd name="T17" fmla="*/ 80 h 90"/>
                <a:gd name="T18" fmla="*/ 973 w 1123"/>
                <a:gd name="T19" fmla="*/ 82 h 90"/>
                <a:gd name="T20" fmla="*/ 978 w 1123"/>
                <a:gd name="T21" fmla="*/ 80 h 90"/>
                <a:gd name="T22" fmla="*/ 980 w 1123"/>
                <a:gd name="T23" fmla="*/ 74 h 90"/>
                <a:gd name="T24" fmla="*/ 980 w 1123"/>
                <a:gd name="T25" fmla="*/ 43 h 90"/>
                <a:gd name="T26" fmla="*/ 996 w 1123"/>
                <a:gd name="T27" fmla="*/ 43 h 90"/>
                <a:gd name="T28" fmla="*/ 996 w 1123"/>
                <a:gd name="T29" fmla="*/ 70 h 90"/>
                <a:gd name="T30" fmla="*/ 990 w 1123"/>
                <a:gd name="T31" fmla="*/ 89 h 90"/>
                <a:gd name="T32" fmla="*/ 988 w 1123"/>
                <a:gd name="T33" fmla="*/ 90 h 90"/>
                <a:gd name="T34" fmla="*/ 1012 w 1123"/>
                <a:gd name="T35" fmla="*/ 90 h 90"/>
                <a:gd name="T36" fmla="*/ 1002 w 1123"/>
                <a:gd name="T37" fmla="*/ 68 h 90"/>
                <a:gd name="T38" fmla="*/ 1028 w 1123"/>
                <a:gd name="T39" fmla="*/ 41 h 90"/>
                <a:gd name="T40" fmla="*/ 1048 w 1123"/>
                <a:gd name="T41" fmla="*/ 49 h 90"/>
                <a:gd name="T42" fmla="*/ 1052 w 1123"/>
                <a:gd name="T43" fmla="*/ 55 h 90"/>
                <a:gd name="T44" fmla="*/ 1039 w 1123"/>
                <a:gd name="T45" fmla="*/ 62 h 90"/>
                <a:gd name="T46" fmla="*/ 1028 w 1123"/>
                <a:gd name="T47" fmla="*/ 53 h 90"/>
                <a:gd name="T48" fmla="*/ 1022 w 1123"/>
                <a:gd name="T49" fmla="*/ 56 h 90"/>
                <a:gd name="T50" fmla="*/ 1018 w 1123"/>
                <a:gd name="T51" fmla="*/ 67 h 90"/>
                <a:gd name="T52" fmla="*/ 1028 w 1123"/>
                <a:gd name="T53" fmla="*/ 82 h 90"/>
                <a:gd name="T54" fmla="*/ 1039 w 1123"/>
                <a:gd name="T55" fmla="*/ 74 h 90"/>
                <a:gd name="T56" fmla="*/ 1052 w 1123"/>
                <a:gd name="T57" fmla="*/ 80 h 90"/>
                <a:gd name="T58" fmla="*/ 1047 w 1123"/>
                <a:gd name="T59" fmla="*/ 87 h 90"/>
                <a:gd name="T60" fmla="*/ 1044 w 1123"/>
                <a:gd name="T61" fmla="*/ 90 h 90"/>
                <a:gd name="T62" fmla="*/ 1059 w 1123"/>
                <a:gd name="T63" fmla="*/ 90 h 90"/>
                <a:gd name="T64" fmla="*/ 1059 w 1123"/>
                <a:gd name="T65" fmla="*/ 43 h 90"/>
                <a:gd name="T66" fmla="*/ 1075 w 1123"/>
                <a:gd name="T67" fmla="*/ 43 h 90"/>
                <a:gd name="T68" fmla="*/ 1075 w 1123"/>
                <a:gd name="T69" fmla="*/ 80 h 90"/>
                <a:gd name="T70" fmla="*/ 1096 w 1123"/>
                <a:gd name="T71" fmla="*/ 80 h 90"/>
                <a:gd name="T72" fmla="*/ 1096 w 1123"/>
                <a:gd name="T73" fmla="*/ 90 h 90"/>
                <a:gd name="T74" fmla="*/ 1123 w 1123"/>
                <a:gd name="T75" fmla="*/ 90 h 90"/>
                <a:gd name="T76" fmla="*/ 1123 w 1123"/>
                <a:gd name="T77" fmla="*/ 0 h 90"/>
                <a:gd name="T78" fmla="*/ 0 w 1123"/>
                <a:gd name="T79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123" h="90">
                  <a:moveTo>
                    <a:pt x="0" y="0"/>
                  </a:moveTo>
                  <a:cubicBezTo>
                    <a:pt x="0" y="90"/>
                    <a:pt x="0" y="90"/>
                    <a:pt x="0" y="90"/>
                  </a:cubicBezTo>
                  <a:cubicBezTo>
                    <a:pt x="957" y="90"/>
                    <a:pt x="957" y="90"/>
                    <a:pt x="957" y="90"/>
                  </a:cubicBezTo>
                  <a:cubicBezTo>
                    <a:pt x="956" y="90"/>
                    <a:pt x="955" y="89"/>
                    <a:pt x="955" y="89"/>
                  </a:cubicBezTo>
                  <a:cubicBezTo>
                    <a:pt x="950" y="84"/>
                    <a:pt x="950" y="78"/>
                    <a:pt x="949" y="73"/>
                  </a:cubicBezTo>
                  <a:cubicBezTo>
                    <a:pt x="949" y="43"/>
                    <a:pt x="949" y="43"/>
                    <a:pt x="949" y="43"/>
                  </a:cubicBezTo>
                  <a:cubicBezTo>
                    <a:pt x="966" y="43"/>
                    <a:pt x="966" y="43"/>
                    <a:pt x="966" y="43"/>
                  </a:cubicBezTo>
                  <a:cubicBezTo>
                    <a:pt x="966" y="74"/>
                    <a:pt x="966" y="74"/>
                    <a:pt x="966" y="74"/>
                  </a:cubicBezTo>
                  <a:cubicBezTo>
                    <a:pt x="966" y="76"/>
                    <a:pt x="966" y="79"/>
                    <a:pt x="967" y="80"/>
                  </a:cubicBezTo>
                  <a:cubicBezTo>
                    <a:pt x="969" y="82"/>
                    <a:pt x="971" y="82"/>
                    <a:pt x="973" y="82"/>
                  </a:cubicBezTo>
                  <a:cubicBezTo>
                    <a:pt x="975" y="82"/>
                    <a:pt x="977" y="81"/>
                    <a:pt x="978" y="80"/>
                  </a:cubicBezTo>
                  <a:cubicBezTo>
                    <a:pt x="979" y="79"/>
                    <a:pt x="980" y="76"/>
                    <a:pt x="980" y="74"/>
                  </a:cubicBezTo>
                  <a:cubicBezTo>
                    <a:pt x="980" y="43"/>
                    <a:pt x="980" y="43"/>
                    <a:pt x="980" y="43"/>
                  </a:cubicBezTo>
                  <a:cubicBezTo>
                    <a:pt x="996" y="43"/>
                    <a:pt x="996" y="43"/>
                    <a:pt x="996" y="43"/>
                  </a:cubicBezTo>
                  <a:cubicBezTo>
                    <a:pt x="996" y="70"/>
                    <a:pt x="996" y="70"/>
                    <a:pt x="996" y="70"/>
                  </a:cubicBezTo>
                  <a:cubicBezTo>
                    <a:pt x="996" y="75"/>
                    <a:pt x="996" y="83"/>
                    <a:pt x="990" y="89"/>
                  </a:cubicBezTo>
                  <a:cubicBezTo>
                    <a:pt x="989" y="89"/>
                    <a:pt x="989" y="90"/>
                    <a:pt x="988" y="90"/>
                  </a:cubicBezTo>
                  <a:cubicBezTo>
                    <a:pt x="1012" y="90"/>
                    <a:pt x="1012" y="90"/>
                    <a:pt x="1012" y="90"/>
                  </a:cubicBezTo>
                  <a:cubicBezTo>
                    <a:pt x="1005" y="85"/>
                    <a:pt x="1002" y="76"/>
                    <a:pt x="1002" y="68"/>
                  </a:cubicBezTo>
                  <a:cubicBezTo>
                    <a:pt x="1002" y="55"/>
                    <a:pt x="1011" y="41"/>
                    <a:pt x="1028" y="41"/>
                  </a:cubicBezTo>
                  <a:cubicBezTo>
                    <a:pt x="1035" y="41"/>
                    <a:pt x="1043" y="44"/>
                    <a:pt x="1048" y="49"/>
                  </a:cubicBezTo>
                  <a:cubicBezTo>
                    <a:pt x="1050" y="51"/>
                    <a:pt x="1051" y="53"/>
                    <a:pt x="1052" y="55"/>
                  </a:cubicBezTo>
                  <a:cubicBezTo>
                    <a:pt x="1039" y="62"/>
                    <a:pt x="1039" y="62"/>
                    <a:pt x="1039" y="62"/>
                  </a:cubicBezTo>
                  <a:cubicBezTo>
                    <a:pt x="1038" y="59"/>
                    <a:pt x="1035" y="53"/>
                    <a:pt x="1028" y="53"/>
                  </a:cubicBezTo>
                  <a:cubicBezTo>
                    <a:pt x="1025" y="53"/>
                    <a:pt x="1023" y="55"/>
                    <a:pt x="1022" y="56"/>
                  </a:cubicBezTo>
                  <a:cubicBezTo>
                    <a:pt x="1018" y="60"/>
                    <a:pt x="1018" y="65"/>
                    <a:pt x="1018" y="67"/>
                  </a:cubicBezTo>
                  <a:cubicBezTo>
                    <a:pt x="1018" y="75"/>
                    <a:pt x="1021" y="82"/>
                    <a:pt x="1028" y="82"/>
                  </a:cubicBezTo>
                  <a:cubicBezTo>
                    <a:pt x="1036" y="82"/>
                    <a:pt x="1038" y="75"/>
                    <a:pt x="1039" y="74"/>
                  </a:cubicBezTo>
                  <a:cubicBezTo>
                    <a:pt x="1052" y="80"/>
                    <a:pt x="1052" y="80"/>
                    <a:pt x="1052" y="80"/>
                  </a:cubicBezTo>
                  <a:cubicBezTo>
                    <a:pt x="1051" y="83"/>
                    <a:pt x="1050" y="85"/>
                    <a:pt x="1047" y="87"/>
                  </a:cubicBezTo>
                  <a:cubicBezTo>
                    <a:pt x="1046" y="88"/>
                    <a:pt x="1045" y="89"/>
                    <a:pt x="1044" y="90"/>
                  </a:cubicBezTo>
                  <a:cubicBezTo>
                    <a:pt x="1059" y="90"/>
                    <a:pt x="1059" y="90"/>
                    <a:pt x="1059" y="90"/>
                  </a:cubicBezTo>
                  <a:cubicBezTo>
                    <a:pt x="1059" y="43"/>
                    <a:pt x="1059" y="43"/>
                    <a:pt x="1059" y="43"/>
                  </a:cubicBezTo>
                  <a:cubicBezTo>
                    <a:pt x="1075" y="43"/>
                    <a:pt x="1075" y="43"/>
                    <a:pt x="1075" y="43"/>
                  </a:cubicBezTo>
                  <a:cubicBezTo>
                    <a:pt x="1075" y="80"/>
                    <a:pt x="1075" y="80"/>
                    <a:pt x="1075" y="80"/>
                  </a:cubicBezTo>
                  <a:cubicBezTo>
                    <a:pt x="1096" y="80"/>
                    <a:pt x="1096" y="80"/>
                    <a:pt x="1096" y="80"/>
                  </a:cubicBezTo>
                  <a:cubicBezTo>
                    <a:pt x="1096" y="90"/>
                    <a:pt x="1096" y="90"/>
                    <a:pt x="1096" y="90"/>
                  </a:cubicBezTo>
                  <a:cubicBezTo>
                    <a:pt x="1123" y="90"/>
                    <a:pt x="1123" y="90"/>
                    <a:pt x="1123" y="90"/>
                  </a:cubicBezTo>
                  <a:cubicBezTo>
                    <a:pt x="1123" y="0"/>
                    <a:pt x="1123" y="0"/>
                    <a:pt x="112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EA76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58839739-7151-A21E-5988-71C59014899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524000" y="360000"/>
              <a:ext cx="147064" cy="172800"/>
            </a:xfrm>
            <a:prstGeom prst="rect">
              <a:avLst/>
            </a:prstGeom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10CFD5DE-B05B-50CF-7AE3-A1F6D9D3C5F0}"/>
              </a:ext>
            </a:extLst>
          </p:cNvPr>
          <p:cNvSpPr txBox="1"/>
          <p:nvPr/>
        </p:nvSpPr>
        <p:spPr>
          <a:xfrm>
            <a:off x="239573" y="163468"/>
            <a:ext cx="70448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How do particles interact with turbulent fluctuations?</a:t>
            </a:r>
          </a:p>
        </p:txBody>
      </p:sp>
      <p:sp>
        <p:nvSpPr>
          <p:cNvPr id="7" name="TextBox 70">
            <a:extLst>
              <a:ext uri="{FF2B5EF4-FFF2-40B4-BE49-F238E27FC236}">
                <a16:creationId xmlns:a16="http://schemas.microsoft.com/office/drawing/2014/main" id="{3D28D58C-D21E-BBD3-AE11-5B467B4EE366}"/>
              </a:ext>
            </a:extLst>
          </p:cNvPr>
          <p:cNvSpPr txBox="1"/>
          <p:nvPr/>
        </p:nvSpPr>
        <p:spPr>
          <a:xfrm>
            <a:off x="4828478" y="984472"/>
            <a:ext cx="402195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noProof="0" dirty="0"/>
              <a:t>In-situ measurements show evidence for quasi-linear diffusion of thermal protons in the solar wind.</a:t>
            </a:r>
          </a:p>
          <a:p>
            <a:endParaRPr lang="en-GB" sz="2000" dirty="0"/>
          </a:p>
          <a:p>
            <a:r>
              <a:rPr lang="en-GB" sz="2000" noProof="0" dirty="0"/>
              <a:t>Resonant wave-particle interactions with ion-cyclotron waves.</a:t>
            </a:r>
          </a:p>
          <a:p>
            <a:endParaRPr lang="en-GB" sz="2000" dirty="0"/>
          </a:p>
          <a:p>
            <a:r>
              <a:rPr lang="en-GB" sz="2000" noProof="0" dirty="0"/>
              <a:t>One possible channel for turbulent dissipation and plasma heating.</a:t>
            </a:r>
          </a:p>
        </p:txBody>
      </p:sp>
      <p:pic>
        <p:nvPicPr>
          <p:cNvPr id="4" name="Grafik 3" descr="Ein Bild, das Zeichnung, Entwurf, Diagramm, Muster enthält.&#10;&#10;KI-generierte Inhalte können fehlerhaft sein.">
            <a:extLst>
              <a:ext uri="{FF2B5EF4-FFF2-40B4-BE49-F238E27FC236}">
                <a16:creationId xmlns:a16="http://schemas.microsoft.com/office/drawing/2014/main" id="{4B6E3A0B-594F-2213-90DA-66EADED47F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98" y="749186"/>
            <a:ext cx="4559802" cy="4392726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017BF8EA-29CE-9BDB-6579-CA1CCA8BD40D}"/>
              </a:ext>
            </a:extLst>
          </p:cNvPr>
          <p:cNvSpPr txBox="1"/>
          <p:nvPr/>
        </p:nvSpPr>
        <p:spPr>
          <a:xfrm>
            <a:off x="4937566" y="4414168"/>
            <a:ext cx="3745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What happens to energetic particles?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880C4EE3-E24A-ACD1-0BD6-51F58BFEF7DD}"/>
              </a:ext>
            </a:extLst>
          </p:cNvPr>
          <p:cNvSpPr txBox="1"/>
          <p:nvPr/>
        </p:nvSpPr>
        <p:spPr>
          <a:xfrm>
            <a:off x="3324543" y="4905102"/>
            <a:ext cx="124745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/>
              <a:t>(Marsch &amp; Tu, 2001)</a:t>
            </a:r>
          </a:p>
        </p:txBody>
      </p:sp>
    </p:spTree>
    <p:extLst>
      <p:ext uri="{BB962C8B-B14F-4D97-AF65-F5344CB8AC3E}">
        <p14:creationId xmlns:p14="http://schemas.microsoft.com/office/powerpoint/2010/main" val="9425272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DE8B53-4FA1-DE13-FE9E-FACE3B61D6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B6428F25-EE82-E82C-26C0-2F4DA5E76961}"/>
              </a:ext>
            </a:extLst>
          </p:cNvPr>
          <p:cNvGrpSpPr/>
          <p:nvPr/>
        </p:nvGrpSpPr>
        <p:grpSpPr>
          <a:xfrm>
            <a:off x="0" y="-1588"/>
            <a:ext cx="9144000" cy="741363"/>
            <a:chOff x="0" y="-1588"/>
            <a:chExt cx="9144000" cy="741363"/>
          </a:xfrm>
        </p:grpSpPr>
        <p:sp>
          <p:nvSpPr>
            <p:cNvPr id="16" name="Freeform 5">
              <a:extLst>
                <a:ext uri="{FF2B5EF4-FFF2-40B4-BE49-F238E27FC236}">
                  <a16:creationId xmlns:a16="http://schemas.microsoft.com/office/drawing/2014/main" id="{A7F97FE5-4FB6-09F0-CACE-9AD877783CBC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-1588"/>
              <a:ext cx="9144000" cy="741363"/>
            </a:xfrm>
            <a:custGeom>
              <a:avLst/>
              <a:gdLst>
                <a:gd name="T0" fmla="*/ 0 w 1123"/>
                <a:gd name="T1" fmla="*/ 0 h 90"/>
                <a:gd name="T2" fmla="*/ 0 w 1123"/>
                <a:gd name="T3" fmla="*/ 90 h 90"/>
                <a:gd name="T4" fmla="*/ 957 w 1123"/>
                <a:gd name="T5" fmla="*/ 90 h 90"/>
                <a:gd name="T6" fmla="*/ 955 w 1123"/>
                <a:gd name="T7" fmla="*/ 89 h 90"/>
                <a:gd name="T8" fmla="*/ 949 w 1123"/>
                <a:gd name="T9" fmla="*/ 73 h 90"/>
                <a:gd name="T10" fmla="*/ 949 w 1123"/>
                <a:gd name="T11" fmla="*/ 43 h 90"/>
                <a:gd name="T12" fmla="*/ 966 w 1123"/>
                <a:gd name="T13" fmla="*/ 43 h 90"/>
                <a:gd name="T14" fmla="*/ 966 w 1123"/>
                <a:gd name="T15" fmla="*/ 74 h 90"/>
                <a:gd name="T16" fmla="*/ 967 w 1123"/>
                <a:gd name="T17" fmla="*/ 80 h 90"/>
                <a:gd name="T18" fmla="*/ 973 w 1123"/>
                <a:gd name="T19" fmla="*/ 82 h 90"/>
                <a:gd name="T20" fmla="*/ 978 w 1123"/>
                <a:gd name="T21" fmla="*/ 80 h 90"/>
                <a:gd name="T22" fmla="*/ 980 w 1123"/>
                <a:gd name="T23" fmla="*/ 74 h 90"/>
                <a:gd name="T24" fmla="*/ 980 w 1123"/>
                <a:gd name="T25" fmla="*/ 43 h 90"/>
                <a:gd name="T26" fmla="*/ 996 w 1123"/>
                <a:gd name="T27" fmla="*/ 43 h 90"/>
                <a:gd name="T28" fmla="*/ 996 w 1123"/>
                <a:gd name="T29" fmla="*/ 70 h 90"/>
                <a:gd name="T30" fmla="*/ 990 w 1123"/>
                <a:gd name="T31" fmla="*/ 89 h 90"/>
                <a:gd name="T32" fmla="*/ 988 w 1123"/>
                <a:gd name="T33" fmla="*/ 90 h 90"/>
                <a:gd name="T34" fmla="*/ 1012 w 1123"/>
                <a:gd name="T35" fmla="*/ 90 h 90"/>
                <a:gd name="T36" fmla="*/ 1002 w 1123"/>
                <a:gd name="T37" fmla="*/ 68 h 90"/>
                <a:gd name="T38" fmla="*/ 1028 w 1123"/>
                <a:gd name="T39" fmla="*/ 41 h 90"/>
                <a:gd name="T40" fmla="*/ 1048 w 1123"/>
                <a:gd name="T41" fmla="*/ 49 h 90"/>
                <a:gd name="T42" fmla="*/ 1052 w 1123"/>
                <a:gd name="T43" fmla="*/ 55 h 90"/>
                <a:gd name="T44" fmla="*/ 1039 w 1123"/>
                <a:gd name="T45" fmla="*/ 62 h 90"/>
                <a:gd name="T46" fmla="*/ 1028 w 1123"/>
                <a:gd name="T47" fmla="*/ 53 h 90"/>
                <a:gd name="T48" fmla="*/ 1022 w 1123"/>
                <a:gd name="T49" fmla="*/ 56 h 90"/>
                <a:gd name="T50" fmla="*/ 1018 w 1123"/>
                <a:gd name="T51" fmla="*/ 67 h 90"/>
                <a:gd name="T52" fmla="*/ 1028 w 1123"/>
                <a:gd name="T53" fmla="*/ 82 h 90"/>
                <a:gd name="T54" fmla="*/ 1039 w 1123"/>
                <a:gd name="T55" fmla="*/ 74 h 90"/>
                <a:gd name="T56" fmla="*/ 1052 w 1123"/>
                <a:gd name="T57" fmla="*/ 80 h 90"/>
                <a:gd name="T58" fmla="*/ 1047 w 1123"/>
                <a:gd name="T59" fmla="*/ 87 h 90"/>
                <a:gd name="T60" fmla="*/ 1044 w 1123"/>
                <a:gd name="T61" fmla="*/ 90 h 90"/>
                <a:gd name="T62" fmla="*/ 1059 w 1123"/>
                <a:gd name="T63" fmla="*/ 90 h 90"/>
                <a:gd name="T64" fmla="*/ 1059 w 1123"/>
                <a:gd name="T65" fmla="*/ 43 h 90"/>
                <a:gd name="T66" fmla="*/ 1075 w 1123"/>
                <a:gd name="T67" fmla="*/ 43 h 90"/>
                <a:gd name="T68" fmla="*/ 1075 w 1123"/>
                <a:gd name="T69" fmla="*/ 80 h 90"/>
                <a:gd name="T70" fmla="*/ 1096 w 1123"/>
                <a:gd name="T71" fmla="*/ 80 h 90"/>
                <a:gd name="T72" fmla="*/ 1096 w 1123"/>
                <a:gd name="T73" fmla="*/ 90 h 90"/>
                <a:gd name="T74" fmla="*/ 1123 w 1123"/>
                <a:gd name="T75" fmla="*/ 90 h 90"/>
                <a:gd name="T76" fmla="*/ 1123 w 1123"/>
                <a:gd name="T77" fmla="*/ 0 h 90"/>
                <a:gd name="T78" fmla="*/ 0 w 1123"/>
                <a:gd name="T79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123" h="90">
                  <a:moveTo>
                    <a:pt x="0" y="0"/>
                  </a:moveTo>
                  <a:cubicBezTo>
                    <a:pt x="0" y="90"/>
                    <a:pt x="0" y="90"/>
                    <a:pt x="0" y="90"/>
                  </a:cubicBezTo>
                  <a:cubicBezTo>
                    <a:pt x="957" y="90"/>
                    <a:pt x="957" y="90"/>
                    <a:pt x="957" y="90"/>
                  </a:cubicBezTo>
                  <a:cubicBezTo>
                    <a:pt x="956" y="90"/>
                    <a:pt x="955" y="89"/>
                    <a:pt x="955" y="89"/>
                  </a:cubicBezTo>
                  <a:cubicBezTo>
                    <a:pt x="950" y="84"/>
                    <a:pt x="950" y="78"/>
                    <a:pt x="949" y="73"/>
                  </a:cubicBezTo>
                  <a:cubicBezTo>
                    <a:pt x="949" y="43"/>
                    <a:pt x="949" y="43"/>
                    <a:pt x="949" y="43"/>
                  </a:cubicBezTo>
                  <a:cubicBezTo>
                    <a:pt x="966" y="43"/>
                    <a:pt x="966" y="43"/>
                    <a:pt x="966" y="43"/>
                  </a:cubicBezTo>
                  <a:cubicBezTo>
                    <a:pt x="966" y="74"/>
                    <a:pt x="966" y="74"/>
                    <a:pt x="966" y="74"/>
                  </a:cubicBezTo>
                  <a:cubicBezTo>
                    <a:pt x="966" y="76"/>
                    <a:pt x="966" y="79"/>
                    <a:pt x="967" y="80"/>
                  </a:cubicBezTo>
                  <a:cubicBezTo>
                    <a:pt x="969" y="82"/>
                    <a:pt x="971" y="82"/>
                    <a:pt x="973" y="82"/>
                  </a:cubicBezTo>
                  <a:cubicBezTo>
                    <a:pt x="975" y="82"/>
                    <a:pt x="977" y="81"/>
                    <a:pt x="978" y="80"/>
                  </a:cubicBezTo>
                  <a:cubicBezTo>
                    <a:pt x="979" y="79"/>
                    <a:pt x="980" y="76"/>
                    <a:pt x="980" y="74"/>
                  </a:cubicBezTo>
                  <a:cubicBezTo>
                    <a:pt x="980" y="43"/>
                    <a:pt x="980" y="43"/>
                    <a:pt x="980" y="43"/>
                  </a:cubicBezTo>
                  <a:cubicBezTo>
                    <a:pt x="996" y="43"/>
                    <a:pt x="996" y="43"/>
                    <a:pt x="996" y="43"/>
                  </a:cubicBezTo>
                  <a:cubicBezTo>
                    <a:pt x="996" y="70"/>
                    <a:pt x="996" y="70"/>
                    <a:pt x="996" y="70"/>
                  </a:cubicBezTo>
                  <a:cubicBezTo>
                    <a:pt x="996" y="75"/>
                    <a:pt x="996" y="83"/>
                    <a:pt x="990" y="89"/>
                  </a:cubicBezTo>
                  <a:cubicBezTo>
                    <a:pt x="989" y="89"/>
                    <a:pt x="989" y="90"/>
                    <a:pt x="988" y="90"/>
                  </a:cubicBezTo>
                  <a:cubicBezTo>
                    <a:pt x="1012" y="90"/>
                    <a:pt x="1012" y="90"/>
                    <a:pt x="1012" y="90"/>
                  </a:cubicBezTo>
                  <a:cubicBezTo>
                    <a:pt x="1005" y="85"/>
                    <a:pt x="1002" y="76"/>
                    <a:pt x="1002" y="68"/>
                  </a:cubicBezTo>
                  <a:cubicBezTo>
                    <a:pt x="1002" y="55"/>
                    <a:pt x="1011" y="41"/>
                    <a:pt x="1028" y="41"/>
                  </a:cubicBezTo>
                  <a:cubicBezTo>
                    <a:pt x="1035" y="41"/>
                    <a:pt x="1043" y="44"/>
                    <a:pt x="1048" y="49"/>
                  </a:cubicBezTo>
                  <a:cubicBezTo>
                    <a:pt x="1050" y="51"/>
                    <a:pt x="1051" y="53"/>
                    <a:pt x="1052" y="55"/>
                  </a:cubicBezTo>
                  <a:cubicBezTo>
                    <a:pt x="1039" y="62"/>
                    <a:pt x="1039" y="62"/>
                    <a:pt x="1039" y="62"/>
                  </a:cubicBezTo>
                  <a:cubicBezTo>
                    <a:pt x="1038" y="59"/>
                    <a:pt x="1035" y="53"/>
                    <a:pt x="1028" y="53"/>
                  </a:cubicBezTo>
                  <a:cubicBezTo>
                    <a:pt x="1025" y="53"/>
                    <a:pt x="1023" y="55"/>
                    <a:pt x="1022" y="56"/>
                  </a:cubicBezTo>
                  <a:cubicBezTo>
                    <a:pt x="1018" y="60"/>
                    <a:pt x="1018" y="65"/>
                    <a:pt x="1018" y="67"/>
                  </a:cubicBezTo>
                  <a:cubicBezTo>
                    <a:pt x="1018" y="75"/>
                    <a:pt x="1021" y="82"/>
                    <a:pt x="1028" y="82"/>
                  </a:cubicBezTo>
                  <a:cubicBezTo>
                    <a:pt x="1036" y="82"/>
                    <a:pt x="1038" y="75"/>
                    <a:pt x="1039" y="74"/>
                  </a:cubicBezTo>
                  <a:cubicBezTo>
                    <a:pt x="1052" y="80"/>
                    <a:pt x="1052" y="80"/>
                    <a:pt x="1052" y="80"/>
                  </a:cubicBezTo>
                  <a:cubicBezTo>
                    <a:pt x="1051" y="83"/>
                    <a:pt x="1050" y="85"/>
                    <a:pt x="1047" y="87"/>
                  </a:cubicBezTo>
                  <a:cubicBezTo>
                    <a:pt x="1046" y="88"/>
                    <a:pt x="1045" y="89"/>
                    <a:pt x="1044" y="90"/>
                  </a:cubicBezTo>
                  <a:cubicBezTo>
                    <a:pt x="1059" y="90"/>
                    <a:pt x="1059" y="90"/>
                    <a:pt x="1059" y="90"/>
                  </a:cubicBezTo>
                  <a:cubicBezTo>
                    <a:pt x="1059" y="43"/>
                    <a:pt x="1059" y="43"/>
                    <a:pt x="1059" y="43"/>
                  </a:cubicBezTo>
                  <a:cubicBezTo>
                    <a:pt x="1075" y="43"/>
                    <a:pt x="1075" y="43"/>
                    <a:pt x="1075" y="43"/>
                  </a:cubicBezTo>
                  <a:cubicBezTo>
                    <a:pt x="1075" y="80"/>
                    <a:pt x="1075" y="80"/>
                    <a:pt x="1075" y="80"/>
                  </a:cubicBezTo>
                  <a:cubicBezTo>
                    <a:pt x="1096" y="80"/>
                    <a:pt x="1096" y="80"/>
                    <a:pt x="1096" y="80"/>
                  </a:cubicBezTo>
                  <a:cubicBezTo>
                    <a:pt x="1096" y="90"/>
                    <a:pt x="1096" y="90"/>
                    <a:pt x="1096" y="90"/>
                  </a:cubicBezTo>
                  <a:cubicBezTo>
                    <a:pt x="1123" y="90"/>
                    <a:pt x="1123" y="90"/>
                    <a:pt x="1123" y="90"/>
                  </a:cubicBezTo>
                  <a:cubicBezTo>
                    <a:pt x="1123" y="0"/>
                    <a:pt x="1123" y="0"/>
                    <a:pt x="112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EA76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F37C7C1C-355E-0D00-E1A9-BE82731AEE2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524000" y="360000"/>
              <a:ext cx="147064" cy="172800"/>
            </a:xfrm>
            <a:prstGeom prst="rect">
              <a:avLst/>
            </a:prstGeom>
          </p:spPr>
        </p:pic>
      </p:grpSp>
      <p:sp>
        <p:nvSpPr>
          <p:cNvPr id="71" name="TextBox 70">
            <a:extLst>
              <a:ext uri="{FF2B5EF4-FFF2-40B4-BE49-F238E27FC236}">
                <a16:creationId xmlns:a16="http://schemas.microsoft.com/office/drawing/2014/main" id="{A2FBE239-8DA9-E01B-C712-17A148AB6B83}"/>
              </a:ext>
            </a:extLst>
          </p:cNvPr>
          <p:cNvSpPr txBox="1"/>
          <p:nvPr/>
        </p:nvSpPr>
        <p:spPr>
          <a:xfrm>
            <a:off x="0" y="2063918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/>
              <a:t>Cosmic-ray transport</a:t>
            </a:r>
          </a:p>
          <a:p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292586895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A5CA1D-B3BA-8AA1-47FE-2654592EB9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E676CA69-54A2-945E-D3D4-A20B4E4879CB}"/>
              </a:ext>
            </a:extLst>
          </p:cNvPr>
          <p:cNvGrpSpPr/>
          <p:nvPr/>
        </p:nvGrpSpPr>
        <p:grpSpPr>
          <a:xfrm>
            <a:off x="0" y="-1588"/>
            <a:ext cx="9144000" cy="741363"/>
            <a:chOff x="0" y="-1588"/>
            <a:chExt cx="9144000" cy="741363"/>
          </a:xfrm>
        </p:grpSpPr>
        <p:sp>
          <p:nvSpPr>
            <p:cNvPr id="16" name="Freeform 5">
              <a:extLst>
                <a:ext uri="{FF2B5EF4-FFF2-40B4-BE49-F238E27FC236}">
                  <a16:creationId xmlns:a16="http://schemas.microsoft.com/office/drawing/2014/main" id="{18E8D938-E58C-2D1B-C6BB-93F2728D07ED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-1588"/>
              <a:ext cx="9144000" cy="741363"/>
            </a:xfrm>
            <a:custGeom>
              <a:avLst/>
              <a:gdLst>
                <a:gd name="T0" fmla="*/ 0 w 1123"/>
                <a:gd name="T1" fmla="*/ 0 h 90"/>
                <a:gd name="T2" fmla="*/ 0 w 1123"/>
                <a:gd name="T3" fmla="*/ 90 h 90"/>
                <a:gd name="T4" fmla="*/ 957 w 1123"/>
                <a:gd name="T5" fmla="*/ 90 h 90"/>
                <a:gd name="T6" fmla="*/ 955 w 1123"/>
                <a:gd name="T7" fmla="*/ 89 h 90"/>
                <a:gd name="T8" fmla="*/ 949 w 1123"/>
                <a:gd name="T9" fmla="*/ 73 h 90"/>
                <a:gd name="T10" fmla="*/ 949 w 1123"/>
                <a:gd name="T11" fmla="*/ 43 h 90"/>
                <a:gd name="T12" fmla="*/ 966 w 1123"/>
                <a:gd name="T13" fmla="*/ 43 h 90"/>
                <a:gd name="T14" fmla="*/ 966 w 1123"/>
                <a:gd name="T15" fmla="*/ 74 h 90"/>
                <a:gd name="T16" fmla="*/ 967 w 1123"/>
                <a:gd name="T17" fmla="*/ 80 h 90"/>
                <a:gd name="T18" fmla="*/ 973 w 1123"/>
                <a:gd name="T19" fmla="*/ 82 h 90"/>
                <a:gd name="T20" fmla="*/ 978 w 1123"/>
                <a:gd name="T21" fmla="*/ 80 h 90"/>
                <a:gd name="T22" fmla="*/ 980 w 1123"/>
                <a:gd name="T23" fmla="*/ 74 h 90"/>
                <a:gd name="T24" fmla="*/ 980 w 1123"/>
                <a:gd name="T25" fmla="*/ 43 h 90"/>
                <a:gd name="T26" fmla="*/ 996 w 1123"/>
                <a:gd name="T27" fmla="*/ 43 h 90"/>
                <a:gd name="T28" fmla="*/ 996 w 1123"/>
                <a:gd name="T29" fmla="*/ 70 h 90"/>
                <a:gd name="T30" fmla="*/ 990 w 1123"/>
                <a:gd name="T31" fmla="*/ 89 h 90"/>
                <a:gd name="T32" fmla="*/ 988 w 1123"/>
                <a:gd name="T33" fmla="*/ 90 h 90"/>
                <a:gd name="T34" fmla="*/ 1012 w 1123"/>
                <a:gd name="T35" fmla="*/ 90 h 90"/>
                <a:gd name="T36" fmla="*/ 1002 w 1123"/>
                <a:gd name="T37" fmla="*/ 68 h 90"/>
                <a:gd name="T38" fmla="*/ 1028 w 1123"/>
                <a:gd name="T39" fmla="*/ 41 h 90"/>
                <a:gd name="T40" fmla="*/ 1048 w 1123"/>
                <a:gd name="T41" fmla="*/ 49 h 90"/>
                <a:gd name="T42" fmla="*/ 1052 w 1123"/>
                <a:gd name="T43" fmla="*/ 55 h 90"/>
                <a:gd name="T44" fmla="*/ 1039 w 1123"/>
                <a:gd name="T45" fmla="*/ 62 h 90"/>
                <a:gd name="T46" fmla="*/ 1028 w 1123"/>
                <a:gd name="T47" fmla="*/ 53 h 90"/>
                <a:gd name="T48" fmla="*/ 1022 w 1123"/>
                <a:gd name="T49" fmla="*/ 56 h 90"/>
                <a:gd name="T50" fmla="*/ 1018 w 1123"/>
                <a:gd name="T51" fmla="*/ 67 h 90"/>
                <a:gd name="T52" fmla="*/ 1028 w 1123"/>
                <a:gd name="T53" fmla="*/ 82 h 90"/>
                <a:gd name="T54" fmla="*/ 1039 w 1123"/>
                <a:gd name="T55" fmla="*/ 74 h 90"/>
                <a:gd name="T56" fmla="*/ 1052 w 1123"/>
                <a:gd name="T57" fmla="*/ 80 h 90"/>
                <a:gd name="T58" fmla="*/ 1047 w 1123"/>
                <a:gd name="T59" fmla="*/ 87 h 90"/>
                <a:gd name="T60" fmla="*/ 1044 w 1123"/>
                <a:gd name="T61" fmla="*/ 90 h 90"/>
                <a:gd name="T62" fmla="*/ 1059 w 1123"/>
                <a:gd name="T63" fmla="*/ 90 h 90"/>
                <a:gd name="T64" fmla="*/ 1059 w 1123"/>
                <a:gd name="T65" fmla="*/ 43 h 90"/>
                <a:gd name="T66" fmla="*/ 1075 w 1123"/>
                <a:gd name="T67" fmla="*/ 43 h 90"/>
                <a:gd name="T68" fmla="*/ 1075 w 1123"/>
                <a:gd name="T69" fmla="*/ 80 h 90"/>
                <a:gd name="T70" fmla="*/ 1096 w 1123"/>
                <a:gd name="T71" fmla="*/ 80 h 90"/>
                <a:gd name="T72" fmla="*/ 1096 w 1123"/>
                <a:gd name="T73" fmla="*/ 90 h 90"/>
                <a:gd name="T74" fmla="*/ 1123 w 1123"/>
                <a:gd name="T75" fmla="*/ 90 h 90"/>
                <a:gd name="T76" fmla="*/ 1123 w 1123"/>
                <a:gd name="T77" fmla="*/ 0 h 90"/>
                <a:gd name="T78" fmla="*/ 0 w 1123"/>
                <a:gd name="T79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123" h="90">
                  <a:moveTo>
                    <a:pt x="0" y="0"/>
                  </a:moveTo>
                  <a:cubicBezTo>
                    <a:pt x="0" y="90"/>
                    <a:pt x="0" y="90"/>
                    <a:pt x="0" y="90"/>
                  </a:cubicBezTo>
                  <a:cubicBezTo>
                    <a:pt x="957" y="90"/>
                    <a:pt x="957" y="90"/>
                    <a:pt x="957" y="90"/>
                  </a:cubicBezTo>
                  <a:cubicBezTo>
                    <a:pt x="956" y="90"/>
                    <a:pt x="955" y="89"/>
                    <a:pt x="955" y="89"/>
                  </a:cubicBezTo>
                  <a:cubicBezTo>
                    <a:pt x="950" y="84"/>
                    <a:pt x="950" y="78"/>
                    <a:pt x="949" y="73"/>
                  </a:cubicBezTo>
                  <a:cubicBezTo>
                    <a:pt x="949" y="43"/>
                    <a:pt x="949" y="43"/>
                    <a:pt x="949" y="43"/>
                  </a:cubicBezTo>
                  <a:cubicBezTo>
                    <a:pt x="966" y="43"/>
                    <a:pt x="966" y="43"/>
                    <a:pt x="966" y="43"/>
                  </a:cubicBezTo>
                  <a:cubicBezTo>
                    <a:pt x="966" y="74"/>
                    <a:pt x="966" y="74"/>
                    <a:pt x="966" y="74"/>
                  </a:cubicBezTo>
                  <a:cubicBezTo>
                    <a:pt x="966" y="76"/>
                    <a:pt x="966" y="79"/>
                    <a:pt x="967" y="80"/>
                  </a:cubicBezTo>
                  <a:cubicBezTo>
                    <a:pt x="969" y="82"/>
                    <a:pt x="971" y="82"/>
                    <a:pt x="973" y="82"/>
                  </a:cubicBezTo>
                  <a:cubicBezTo>
                    <a:pt x="975" y="82"/>
                    <a:pt x="977" y="81"/>
                    <a:pt x="978" y="80"/>
                  </a:cubicBezTo>
                  <a:cubicBezTo>
                    <a:pt x="979" y="79"/>
                    <a:pt x="980" y="76"/>
                    <a:pt x="980" y="74"/>
                  </a:cubicBezTo>
                  <a:cubicBezTo>
                    <a:pt x="980" y="43"/>
                    <a:pt x="980" y="43"/>
                    <a:pt x="980" y="43"/>
                  </a:cubicBezTo>
                  <a:cubicBezTo>
                    <a:pt x="996" y="43"/>
                    <a:pt x="996" y="43"/>
                    <a:pt x="996" y="43"/>
                  </a:cubicBezTo>
                  <a:cubicBezTo>
                    <a:pt x="996" y="70"/>
                    <a:pt x="996" y="70"/>
                    <a:pt x="996" y="70"/>
                  </a:cubicBezTo>
                  <a:cubicBezTo>
                    <a:pt x="996" y="75"/>
                    <a:pt x="996" y="83"/>
                    <a:pt x="990" y="89"/>
                  </a:cubicBezTo>
                  <a:cubicBezTo>
                    <a:pt x="989" y="89"/>
                    <a:pt x="989" y="90"/>
                    <a:pt x="988" y="90"/>
                  </a:cubicBezTo>
                  <a:cubicBezTo>
                    <a:pt x="1012" y="90"/>
                    <a:pt x="1012" y="90"/>
                    <a:pt x="1012" y="90"/>
                  </a:cubicBezTo>
                  <a:cubicBezTo>
                    <a:pt x="1005" y="85"/>
                    <a:pt x="1002" y="76"/>
                    <a:pt x="1002" y="68"/>
                  </a:cubicBezTo>
                  <a:cubicBezTo>
                    <a:pt x="1002" y="55"/>
                    <a:pt x="1011" y="41"/>
                    <a:pt x="1028" y="41"/>
                  </a:cubicBezTo>
                  <a:cubicBezTo>
                    <a:pt x="1035" y="41"/>
                    <a:pt x="1043" y="44"/>
                    <a:pt x="1048" y="49"/>
                  </a:cubicBezTo>
                  <a:cubicBezTo>
                    <a:pt x="1050" y="51"/>
                    <a:pt x="1051" y="53"/>
                    <a:pt x="1052" y="55"/>
                  </a:cubicBezTo>
                  <a:cubicBezTo>
                    <a:pt x="1039" y="62"/>
                    <a:pt x="1039" y="62"/>
                    <a:pt x="1039" y="62"/>
                  </a:cubicBezTo>
                  <a:cubicBezTo>
                    <a:pt x="1038" y="59"/>
                    <a:pt x="1035" y="53"/>
                    <a:pt x="1028" y="53"/>
                  </a:cubicBezTo>
                  <a:cubicBezTo>
                    <a:pt x="1025" y="53"/>
                    <a:pt x="1023" y="55"/>
                    <a:pt x="1022" y="56"/>
                  </a:cubicBezTo>
                  <a:cubicBezTo>
                    <a:pt x="1018" y="60"/>
                    <a:pt x="1018" y="65"/>
                    <a:pt x="1018" y="67"/>
                  </a:cubicBezTo>
                  <a:cubicBezTo>
                    <a:pt x="1018" y="75"/>
                    <a:pt x="1021" y="82"/>
                    <a:pt x="1028" y="82"/>
                  </a:cubicBezTo>
                  <a:cubicBezTo>
                    <a:pt x="1036" y="82"/>
                    <a:pt x="1038" y="75"/>
                    <a:pt x="1039" y="74"/>
                  </a:cubicBezTo>
                  <a:cubicBezTo>
                    <a:pt x="1052" y="80"/>
                    <a:pt x="1052" y="80"/>
                    <a:pt x="1052" y="80"/>
                  </a:cubicBezTo>
                  <a:cubicBezTo>
                    <a:pt x="1051" y="83"/>
                    <a:pt x="1050" y="85"/>
                    <a:pt x="1047" y="87"/>
                  </a:cubicBezTo>
                  <a:cubicBezTo>
                    <a:pt x="1046" y="88"/>
                    <a:pt x="1045" y="89"/>
                    <a:pt x="1044" y="90"/>
                  </a:cubicBezTo>
                  <a:cubicBezTo>
                    <a:pt x="1059" y="90"/>
                    <a:pt x="1059" y="90"/>
                    <a:pt x="1059" y="90"/>
                  </a:cubicBezTo>
                  <a:cubicBezTo>
                    <a:pt x="1059" y="43"/>
                    <a:pt x="1059" y="43"/>
                    <a:pt x="1059" y="43"/>
                  </a:cubicBezTo>
                  <a:cubicBezTo>
                    <a:pt x="1075" y="43"/>
                    <a:pt x="1075" y="43"/>
                    <a:pt x="1075" y="43"/>
                  </a:cubicBezTo>
                  <a:cubicBezTo>
                    <a:pt x="1075" y="80"/>
                    <a:pt x="1075" y="80"/>
                    <a:pt x="1075" y="80"/>
                  </a:cubicBezTo>
                  <a:cubicBezTo>
                    <a:pt x="1096" y="80"/>
                    <a:pt x="1096" y="80"/>
                    <a:pt x="1096" y="80"/>
                  </a:cubicBezTo>
                  <a:cubicBezTo>
                    <a:pt x="1096" y="90"/>
                    <a:pt x="1096" y="90"/>
                    <a:pt x="1096" y="90"/>
                  </a:cubicBezTo>
                  <a:cubicBezTo>
                    <a:pt x="1123" y="90"/>
                    <a:pt x="1123" y="90"/>
                    <a:pt x="1123" y="90"/>
                  </a:cubicBezTo>
                  <a:cubicBezTo>
                    <a:pt x="1123" y="0"/>
                    <a:pt x="1123" y="0"/>
                    <a:pt x="112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EA76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F8E5A1C8-DEB2-88B1-EECA-72C2827B4DC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524000" y="360000"/>
              <a:ext cx="147064" cy="172800"/>
            </a:xfrm>
            <a:prstGeom prst="rect">
              <a:avLst/>
            </a:prstGeom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3906E89D-335C-5577-76A1-36B93C28E702}"/>
              </a:ext>
            </a:extLst>
          </p:cNvPr>
          <p:cNvSpPr txBox="1"/>
          <p:nvPr/>
        </p:nvSpPr>
        <p:spPr>
          <a:xfrm>
            <a:off x="239573" y="163468"/>
            <a:ext cx="70448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How do we describe the transport of cosmic rays?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6DDC45D1-B908-E677-AD33-D025A09A04D8}"/>
                  </a:ext>
                </a:extLst>
              </p:cNvPr>
              <p:cNvSpPr txBox="1"/>
              <p:nvPr/>
            </p:nvSpPr>
            <p:spPr>
              <a:xfrm>
                <a:off x="220779" y="839753"/>
                <a:ext cx="8702442" cy="7325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000" dirty="0"/>
                  <a:t>Our fundamental set of equations describes energetic particles too. Just include relativistic effects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d>
                      <m:dPr>
                        <m:ctrlPr>
                          <a:rPr lang="en-GB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1" i="1" smtClean="0">
                            <a:latin typeface="Cambria Math" panose="02040503050406030204" pitchFamily="18" charset="0"/>
                          </a:rPr>
                          <m:t>𝒓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GB" sz="2000" b="1" i="1" smtClean="0">
                            <a:latin typeface="Cambria Math" panose="02040503050406030204" pitchFamily="18" charset="0"/>
                          </a:rPr>
                          <m:t>𝒑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r>
                  <a:rPr lang="en-GB" sz="2000" dirty="0"/>
                  <a:t>:</a:t>
                </a:r>
              </a:p>
            </p:txBody>
          </p:sp>
        </mc:Choice>
        <mc:Fallback xmlns=""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6DDC45D1-B908-E677-AD33-D025A09A04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779" y="839753"/>
                <a:ext cx="8702442" cy="732573"/>
              </a:xfrm>
              <a:prstGeom prst="rect">
                <a:avLst/>
              </a:prstGeom>
              <a:blipFill>
                <a:blip r:embed="rId4"/>
                <a:stretch>
                  <a:fillRect l="-729" t="-5172" b="-1206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Grafik 3">
            <a:extLst>
              <a:ext uri="{FF2B5EF4-FFF2-40B4-BE49-F238E27FC236}">
                <a16:creationId xmlns:a16="http://schemas.microsoft.com/office/drawing/2014/main" id="{28841BD0-77E1-7425-27BD-E5055D76CC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3770" y="4484535"/>
            <a:ext cx="1067101" cy="182531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452CA6D8-DA47-668D-4AFE-449A83A735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3770" y="3664942"/>
            <a:ext cx="1888615" cy="550846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ACAA18EF-9E2E-159A-C281-4EE73C3987E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3770" y="1804358"/>
            <a:ext cx="5562289" cy="692302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22BA48F4-7A8E-DC5A-A5BB-A2FB22D3007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14697" y="2564104"/>
            <a:ext cx="995532" cy="543660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775D0ECF-1E27-DE91-8D31-557D72D2987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85169" y="3438849"/>
            <a:ext cx="1525060" cy="645908"/>
          </a:xfrm>
          <a:prstGeom prst="rect">
            <a:avLst/>
          </a:prstGeom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B96D066C-87F6-134E-7A01-13A543AAFF1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33770" y="2835934"/>
            <a:ext cx="2777781" cy="658789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3A4E83F6-9984-32D3-160F-85B40830684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847964" y="4415842"/>
            <a:ext cx="3862265" cy="645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695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BAE9CB-9DF1-EF1E-9C05-2FBFF4DEB4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D02A4953-70E2-AB12-BE4E-B8486DA11ECC}"/>
              </a:ext>
            </a:extLst>
          </p:cNvPr>
          <p:cNvGrpSpPr/>
          <p:nvPr/>
        </p:nvGrpSpPr>
        <p:grpSpPr>
          <a:xfrm>
            <a:off x="0" y="-1588"/>
            <a:ext cx="9144000" cy="741363"/>
            <a:chOff x="0" y="-1588"/>
            <a:chExt cx="9144000" cy="741363"/>
          </a:xfrm>
        </p:grpSpPr>
        <p:sp>
          <p:nvSpPr>
            <p:cNvPr id="16" name="Freeform 5">
              <a:extLst>
                <a:ext uri="{FF2B5EF4-FFF2-40B4-BE49-F238E27FC236}">
                  <a16:creationId xmlns:a16="http://schemas.microsoft.com/office/drawing/2014/main" id="{597C3AC3-B43D-BCCB-73EF-C29FFB6B31B2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-1588"/>
              <a:ext cx="9144000" cy="741363"/>
            </a:xfrm>
            <a:custGeom>
              <a:avLst/>
              <a:gdLst>
                <a:gd name="T0" fmla="*/ 0 w 1123"/>
                <a:gd name="T1" fmla="*/ 0 h 90"/>
                <a:gd name="T2" fmla="*/ 0 w 1123"/>
                <a:gd name="T3" fmla="*/ 90 h 90"/>
                <a:gd name="T4" fmla="*/ 957 w 1123"/>
                <a:gd name="T5" fmla="*/ 90 h 90"/>
                <a:gd name="T6" fmla="*/ 955 w 1123"/>
                <a:gd name="T7" fmla="*/ 89 h 90"/>
                <a:gd name="T8" fmla="*/ 949 w 1123"/>
                <a:gd name="T9" fmla="*/ 73 h 90"/>
                <a:gd name="T10" fmla="*/ 949 w 1123"/>
                <a:gd name="T11" fmla="*/ 43 h 90"/>
                <a:gd name="T12" fmla="*/ 966 w 1123"/>
                <a:gd name="T13" fmla="*/ 43 h 90"/>
                <a:gd name="T14" fmla="*/ 966 w 1123"/>
                <a:gd name="T15" fmla="*/ 74 h 90"/>
                <a:gd name="T16" fmla="*/ 967 w 1123"/>
                <a:gd name="T17" fmla="*/ 80 h 90"/>
                <a:gd name="T18" fmla="*/ 973 w 1123"/>
                <a:gd name="T19" fmla="*/ 82 h 90"/>
                <a:gd name="T20" fmla="*/ 978 w 1123"/>
                <a:gd name="T21" fmla="*/ 80 h 90"/>
                <a:gd name="T22" fmla="*/ 980 w 1123"/>
                <a:gd name="T23" fmla="*/ 74 h 90"/>
                <a:gd name="T24" fmla="*/ 980 w 1123"/>
                <a:gd name="T25" fmla="*/ 43 h 90"/>
                <a:gd name="T26" fmla="*/ 996 w 1123"/>
                <a:gd name="T27" fmla="*/ 43 h 90"/>
                <a:gd name="T28" fmla="*/ 996 w 1123"/>
                <a:gd name="T29" fmla="*/ 70 h 90"/>
                <a:gd name="T30" fmla="*/ 990 w 1123"/>
                <a:gd name="T31" fmla="*/ 89 h 90"/>
                <a:gd name="T32" fmla="*/ 988 w 1123"/>
                <a:gd name="T33" fmla="*/ 90 h 90"/>
                <a:gd name="T34" fmla="*/ 1012 w 1123"/>
                <a:gd name="T35" fmla="*/ 90 h 90"/>
                <a:gd name="T36" fmla="*/ 1002 w 1123"/>
                <a:gd name="T37" fmla="*/ 68 h 90"/>
                <a:gd name="T38" fmla="*/ 1028 w 1123"/>
                <a:gd name="T39" fmla="*/ 41 h 90"/>
                <a:gd name="T40" fmla="*/ 1048 w 1123"/>
                <a:gd name="T41" fmla="*/ 49 h 90"/>
                <a:gd name="T42" fmla="*/ 1052 w 1123"/>
                <a:gd name="T43" fmla="*/ 55 h 90"/>
                <a:gd name="T44" fmla="*/ 1039 w 1123"/>
                <a:gd name="T45" fmla="*/ 62 h 90"/>
                <a:gd name="T46" fmla="*/ 1028 w 1123"/>
                <a:gd name="T47" fmla="*/ 53 h 90"/>
                <a:gd name="T48" fmla="*/ 1022 w 1123"/>
                <a:gd name="T49" fmla="*/ 56 h 90"/>
                <a:gd name="T50" fmla="*/ 1018 w 1123"/>
                <a:gd name="T51" fmla="*/ 67 h 90"/>
                <a:gd name="T52" fmla="*/ 1028 w 1123"/>
                <a:gd name="T53" fmla="*/ 82 h 90"/>
                <a:gd name="T54" fmla="*/ 1039 w 1123"/>
                <a:gd name="T55" fmla="*/ 74 h 90"/>
                <a:gd name="T56" fmla="*/ 1052 w 1123"/>
                <a:gd name="T57" fmla="*/ 80 h 90"/>
                <a:gd name="T58" fmla="*/ 1047 w 1123"/>
                <a:gd name="T59" fmla="*/ 87 h 90"/>
                <a:gd name="T60" fmla="*/ 1044 w 1123"/>
                <a:gd name="T61" fmla="*/ 90 h 90"/>
                <a:gd name="T62" fmla="*/ 1059 w 1123"/>
                <a:gd name="T63" fmla="*/ 90 h 90"/>
                <a:gd name="T64" fmla="*/ 1059 w 1123"/>
                <a:gd name="T65" fmla="*/ 43 h 90"/>
                <a:gd name="T66" fmla="*/ 1075 w 1123"/>
                <a:gd name="T67" fmla="*/ 43 h 90"/>
                <a:gd name="T68" fmla="*/ 1075 w 1123"/>
                <a:gd name="T69" fmla="*/ 80 h 90"/>
                <a:gd name="T70" fmla="*/ 1096 w 1123"/>
                <a:gd name="T71" fmla="*/ 80 h 90"/>
                <a:gd name="T72" fmla="*/ 1096 w 1123"/>
                <a:gd name="T73" fmla="*/ 90 h 90"/>
                <a:gd name="T74" fmla="*/ 1123 w 1123"/>
                <a:gd name="T75" fmla="*/ 90 h 90"/>
                <a:gd name="T76" fmla="*/ 1123 w 1123"/>
                <a:gd name="T77" fmla="*/ 0 h 90"/>
                <a:gd name="T78" fmla="*/ 0 w 1123"/>
                <a:gd name="T79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123" h="90">
                  <a:moveTo>
                    <a:pt x="0" y="0"/>
                  </a:moveTo>
                  <a:cubicBezTo>
                    <a:pt x="0" y="90"/>
                    <a:pt x="0" y="90"/>
                    <a:pt x="0" y="90"/>
                  </a:cubicBezTo>
                  <a:cubicBezTo>
                    <a:pt x="957" y="90"/>
                    <a:pt x="957" y="90"/>
                    <a:pt x="957" y="90"/>
                  </a:cubicBezTo>
                  <a:cubicBezTo>
                    <a:pt x="956" y="90"/>
                    <a:pt x="955" y="89"/>
                    <a:pt x="955" y="89"/>
                  </a:cubicBezTo>
                  <a:cubicBezTo>
                    <a:pt x="950" y="84"/>
                    <a:pt x="950" y="78"/>
                    <a:pt x="949" y="73"/>
                  </a:cubicBezTo>
                  <a:cubicBezTo>
                    <a:pt x="949" y="43"/>
                    <a:pt x="949" y="43"/>
                    <a:pt x="949" y="43"/>
                  </a:cubicBezTo>
                  <a:cubicBezTo>
                    <a:pt x="966" y="43"/>
                    <a:pt x="966" y="43"/>
                    <a:pt x="966" y="43"/>
                  </a:cubicBezTo>
                  <a:cubicBezTo>
                    <a:pt x="966" y="74"/>
                    <a:pt x="966" y="74"/>
                    <a:pt x="966" y="74"/>
                  </a:cubicBezTo>
                  <a:cubicBezTo>
                    <a:pt x="966" y="76"/>
                    <a:pt x="966" y="79"/>
                    <a:pt x="967" y="80"/>
                  </a:cubicBezTo>
                  <a:cubicBezTo>
                    <a:pt x="969" y="82"/>
                    <a:pt x="971" y="82"/>
                    <a:pt x="973" y="82"/>
                  </a:cubicBezTo>
                  <a:cubicBezTo>
                    <a:pt x="975" y="82"/>
                    <a:pt x="977" y="81"/>
                    <a:pt x="978" y="80"/>
                  </a:cubicBezTo>
                  <a:cubicBezTo>
                    <a:pt x="979" y="79"/>
                    <a:pt x="980" y="76"/>
                    <a:pt x="980" y="74"/>
                  </a:cubicBezTo>
                  <a:cubicBezTo>
                    <a:pt x="980" y="43"/>
                    <a:pt x="980" y="43"/>
                    <a:pt x="980" y="43"/>
                  </a:cubicBezTo>
                  <a:cubicBezTo>
                    <a:pt x="996" y="43"/>
                    <a:pt x="996" y="43"/>
                    <a:pt x="996" y="43"/>
                  </a:cubicBezTo>
                  <a:cubicBezTo>
                    <a:pt x="996" y="70"/>
                    <a:pt x="996" y="70"/>
                    <a:pt x="996" y="70"/>
                  </a:cubicBezTo>
                  <a:cubicBezTo>
                    <a:pt x="996" y="75"/>
                    <a:pt x="996" y="83"/>
                    <a:pt x="990" y="89"/>
                  </a:cubicBezTo>
                  <a:cubicBezTo>
                    <a:pt x="989" y="89"/>
                    <a:pt x="989" y="90"/>
                    <a:pt x="988" y="90"/>
                  </a:cubicBezTo>
                  <a:cubicBezTo>
                    <a:pt x="1012" y="90"/>
                    <a:pt x="1012" y="90"/>
                    <a:pt x="1012" y="90"/>
                  </a:cubicBezTo>
                  <a:cubicBezTo>
                    <a:pt x="1005" y="85"/>
                    <a:pt x="1002" y="76"/>
                    <a:pt x="1002" y="68"/>
                  </a:cubicBezTo>
                  <a:cubicBezTo>
                    <a:pt x="1002" y="55"/>
                    <a:pt x="1011" y="41"/>
                    <a:pt x="1028" y="41"/>
                  </a:cubicBezTo>
                  <a:cubicBezTo>
                    <a:pt x="1035" y="41"/>
                    <a:pt x="1043" y="44"/>
                    <a:pt x="1048" y="49"/>
                  </a:cubicBezTo>
                  <a:cubicBezTo>
                    <a:pt x="1050" y="51"/>
                    <a:pt x="1051" y="53"/>
                    <a:pt x="1052" y="55"/>
                  </a:cubicBezTo>
                  <a:cubicBezTo>
                    <a:pt x="1039" y="62"/>
                    <a:pt x="1039" y="62"/>
                    <a:pt x="1039" y="62"/>
                  </a:cubicBezTo>
                  <a:cubicBezTo>
                    <a:pt x="1038" y="59"/>
                    <a:pt x="1035" y="53"/>
                    <a:pt x="1028" y="53"/>
                  </a:cubicBezTo>
                  <a:cubicBezTo>
                    <a:pt x="1025" y="53"/>
                    <a:pt x="1023" y="55"/>
                    <a:pt x="1022" y="56"/>
                  </a:cubicBezTo>
                  <a:cubicBezTo>
                    <a:pt x="1018" y="60"/>
                    <a:pt x="1018" y="65"/>
                    <a:pt x="1018" y="67"/>
                  </a:cubicBezTo>
                  <a:cubicBezTo>
                    <a:pt x="1018" y="75"/>
                    <a:pt x="1021" y="82"/>
                    <a:pt x="1028" y="82"/>
                  </a:cubicBezTo>
                  <a:cubicBezTo>
                    <a:pt x="1036" y="82"/>
                    <a:pt x="1038" y="75"/>
                    <a:pt x="1039" y="74"/>
                  </a:cubicBezTo>
                  <a:cubicBezTo>
                    <a:pt x="1052" y="80"/>
                    <a:pt x="1052" y="80"/>
                    <a:pt x="1052" y="80"/>
                  </a:cubicBezTo>
                  <a:cubicBezTo>
                    <a:pt x="1051" y="83"/>
                    <a:pt x="1050" y="85"/>
                    <a:pt x="1047" y="87"/>
                  </a:cubicBezTo>
                  <a:cubicBezTo>
                    <a:pt x="1046" y="88"/>
                    <a:pt x="1045" y="89"/>
                    <a:pt x="1044" y="90"/>
                  </a:cubicBezTo>
                  <a:cubicBezTo>
                    <a:pt x="1059" y="90"/>
                    <a:pt x="1059" y="90"/>
                    <a:pt x="1059" y="90"/>
                  </a:cubicBezTo>
                  <a:cubicBezTo>
                    <a:pt x="1059" y="43"/>
                    <a:pt x="1059" y="43"/>
                    <a:pt x="1059" y="43"/>
                  </a:cubicBezTo>
                  <a:cubicBezTo>
                    <a:pt x="1075" y="43"/>
                    <a:pt x="1075" y="43"/>
                    <a:pt x="1075" y="43"/>
                  </a:cubicBezTo>
                  <a:cubicBezTo>
                    <a:pt x="1075" y="80"/>
                    <a:pt x="1075" y="80"/>
                    <a:pt x="1075" y="80"/>
                  </a:cubicBezTo>
                  <a:cubicBezTo>
                    <a:pt x="1096" y="80"/>
                    <a:pt x="1096" y="80"/>
                    <a:pt x="1096" y="80"/>
                  </a:cubicBezTo>
                  <a:cubicBezTo>
                    <a:pt x="1096" y="90"/>
                    <a:pt x="1096" y="90"/>
                    <a:pt x="1096" y="90"/>
                  </a:cubicBezTo>
                  <a:cubicBezTo>
                    <a:pt x="1123" y="90"/>
                    <a:pt x="1123" y="90"/>
                    <a:pt x="1123" y="90"/>
                  </a:cubicBezTo>
                  <a:cubicBezTo>
                    <a:pt x="1123" y="0"/>
                    <a:pt x="1123" y="0"/>
                    <a:pt x="112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EA76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D056D10A-9497-D4D1-F3B1-6F5A4209E53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524000" y="360000"/>
              <a:ext cx="147064" cy="172800"/>
            </a:xfrm>
            <a:prstGeom prst="rect">
              <a:avLst/>
            </a:prstGeom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8AF552B3-9BB7-9F0C-E263-C2233D78562A}"/>
              </a:ext>
            </a:extLst>
          </p:cNvPr>
          <p:cNvSpPr txBox="1"/>
          <p:nvPr/>
        </p:nvSpPr>
        <p:spPr>
          <a:xfrm>
            <a:off x="239573" y="163468"/>
            <a:ext cx="70448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Transport equation for cosmic rays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70">
                <a:extLst>
                  <a:ext uri="{FF2B5EF4-FFF2-40B4-BE49-F238E27FC236}">
                    <a16:creationId xmlns:a16="http://schemas.microsoft.com/office/drawing/2014/main" id="{BEEF1AF6-6921-E7F4-B620-3C7C6EF19C3D}"/>
                  </a:ext>
                </a:extLst>
              </p:cNvPr>
              <p:cNvSpPr txBox="1"/>
              <p:nvPr/>
            </p:nvSpPr>
            <p:spPr>
              <a:xfrm>
                <a:off x="239573" y="984472"/>
                <a:ext cx="8721547" cy="41703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000" noProof="0" dirty="0"/>
                  <a:t>Let’s make the following </a:t>
                </a:r>
                <a:r>
                  <a:rPr lang="en-GB" sz="2000" b="1" noProof="0" dirty="0"/>
                  <a:t>assumptions</a:t>
                </a:r>
                <a:r>
                  <a:rPr lang="en-GB" sz="2000" noProof="0" dirty="0"/>
                  <a:t>:</a:t>
                </a:r>
              </a:p>
              <a:p>
                <a:pPr marL="342900" indent="-34290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/>
                  <a:t>The cosmic rays propagate through a thermal plasma that moves at velocity </a:t>
                </a:r>
                <a14:m>
                  <m:oMath xmlns:m="http://schemas.openxmlformats.org/officeDocument/2006/math">
                    <m:r>
                      <a:rPr lang="en-GB" sz="2000" b="1" i="1" dirty="0" smtClean="0">
                        <a:latin typeface="Cambria Math" panose="02040503050406030204" pitchFamily="18" charset="0"/>
                      </a:rPr>
                      <m:t>𝑼</m:t>
                    </m:r>
                  </m:oMath>
                </a14:m>
                <a:r>
                  <a:rPr lang="en-GB" sz="2000" dirty="0"/>
                  <a:t>.</a:t>
                </a:r>
              </a:p>
              <a:p>
                <a:pPr marL="342900" indent="-34290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/>
                  <a:t>The plasma is filled with turbulent fluctuations and waves that scatter particles due to the Lorentz force.</a:t>
                </a:r>
              </a:p>
              <a:p>
                <a:pPr marL="342900" indent="-34290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/>
                  <a:t>Between scatterings, the particles follow their guiding-centre motion.</a:t>
                </a:r>
              </a:p>
              <a:p>
                <a:pPr marL="342900" indent="-34290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/>
                  <a:t>Scattering on magnetic-field fluctuations is frequent enough to keep the cosmic-ray distribution isotropic in the frame that moves with the plasma.</a:t>
                </a:r>
              </a:p>
              <a:p>
                <a:pPr marL="342900" indent="-34290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GB" sz="2000" noProof="0" dirty="0"/>
                  <a:t>Therefore, there is no tendency for the </a:t>
                </a:r>
                <a:r>
                  <a:rPr lang="en-GB" sz="2000" dirty="0"/>
                  <a:t>particles to move systematically in either direction.</a:t>
                </a:r>
                <a:endParaRPr lang="en-GB" sz="2000" noProof="0" dirty="0"/>
              </a:p>
              <a:p>
                <a:endParaRPr lang="en-GB" sz="2000" noProof="0" dirty="0"/>
              </a:p>
              <a:p>
                <a:endParaRPr lang="en-GB" sz="2000" dirty="0"/>
              </a:p>
              <a:p>
                <a:endParaRPr lang="en-GB" sz="2000" noProof="0" dirty="0"/>
              </a:p>
            </p:txBody>
          </p:sp>
        </mc:Choice>
        <mc:Fallback xmlns="">
          <p:sp>
            <p:nvSpPr>
              <p:cNvPr id="7" name="TextBox 70">
                <a:extLst>
                  <a:ext uri="{FF2B5EF4-FFF2-40B4-BE49-F238E27FC236}">
                    <a16:creationId xmlns:a16="http://schemas.microsoft.com/office/drawing/2014/main" id="{BEEF1AF6-6921-E7F4-B620-3C7C6EF19C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9573" y="984472"/>
                <a:ext cx="8721547" cy="4170372"/>
              </a:xfrm>
              <a:prstGeom prst="rect">
                <a:avLst/>
              </a:prstGeom>
              <a:blipFill>
                <a:blip r:embed="rId4"/>
                <a:stretch>
                  <a:fillRect l="-727" t="-909" r="-58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2901799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FFC397-9513-AFDC-03B5-16517FE224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F68A1648-CB8D-3685-77B6-85EB210FC7CD}"/>
              </a:ext>
            </a:extLst>
          </p:cNvPr>
          <p:cNvGrpSpPr/>
          <p:nvPr/>
        </p:nvGrpSpPr>
        <p:grpSpPr>
          <a:xfrm>
            <a:off x="0" y="-1588"/>
            <a:ext cx="9144000" cy="741363"/>
            <a:chOff x="0" y="-1588"/>
            <a:chExt cx="9144000" cy="741363"/>
          </a:xfrm>
        </p:grpSpPr>
        <p:sp>
          <p:nvSpPr>
            <p:cNvPr id="16" name="Freeform 5">
              <a:extLst>
                <a:ext uri="{FF2B5EF4-FFF2-40B4-BE49-F238E27FC236}">
                  <a16:creationId xmlns:a16="http://schemas.microsoft.com/office/drawing/2014/main" id="{189A2A75-4EDA-2DFC-C053-F6481E9F0DAB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-1588"/>
              <a:ext cx="9144000" cy="741363"/>
            </a:xfrm>
            <a:custGeom>
              <a:avLst/>
              <a:gdLst>
                <a:gd name="T0" fmla="*/ 0 w 1123"/>
                <a:gd name="T1" fmla="*/ 0 h 90"/>
                <a:gd name="T2" fmla="*/ 0 w 1123"/>
                <a:gd name="T3" fmla="*/ 90 h 90"/>
                <a:gd name="T4" fmla="*/ 957 w 1123"/>
                <a:gd name="T5" fmla="*/ 90 h 90"/>
                <a:gd name="T6" fmla="*/ 955 w 1123"/>
                <a:gd name="T7" fmla="*/ 89 h 90"/>
                <a:gd name="T8" fmla="*/ 949 w 1123"/>
                <a:gd name="T9" fmla="*/ 73 h 90"/>
                <a:gd name="T10" fmla="*/ 949 w 1123"/>
                <a:gd name="T11" fmla="*/ 43 h 90"/>
                <a:gd name="T12" fmla="*/ 966 w 1123"/>
                <a:gd name="T13" fmla="*/ 43 h 90"/>
                <a:gd name="T14" fmla="*/ 966 w 1123"/>
                <a:gd name="T15" fmla="*/ 74 h 90"/>
                <a:gd name="T16" fmla="*/ 967 w 1123"/>
                <a:gd name="T17" fmla="*/ 80 h 90"/>
                <a:gd name="T18" fmla="*/ 973 w 1123"/>
                <a:gd name="T19" fmla="*/ 82 h 90"/>
                <a:gd name="T20" fmla="*/ 978 w 1123"/>
                <a:gd name="T21" fmla="*/ 80 h 90"/>
                <a:gd name="T22" fmla="*/ 980 w 1123"/>
                <a:gd name="T23" fmla="*/ 74 h 90"/>
                <a:gd name="T24" fmla="*/ 980 w 1123"/>
                <a:gd name="T25" fmla="*/ 43 h 90"/>
                <a:gd name="T26" fmla="*/ 996 w 1123"/>
                <a:gd name="T27" fmla="*/ 43 h 90"/>
                <a:gd name="T28" fmla="*/ 996 w 1123"/>
                <a:gd name="T29" fmla="*/ 70 h 90"/>
                <a:gd name="T30" fmla="*/ 990 w 1123"/>
                <a:gd name="T31" fmla="*/ 89 h 90"/>
                <a:gd name="T32" fmla="*/ 988 w 1123"/>
                <a:gd name="T33" fmla="*/ 90 h 90"/>
                <a:gd name="T34" fmla="*/ 1012 w 1123"/>
                <a:gd name="T35" fmla="*/ 90 h 90"/>
                <a:gd name="T36" fmla="*/ 1002 w 1123"/>
                <a:gd name="T37" fmla="*/ 68 h 90"/>
                <a:gd name="T38" fmla="*/ 1028 w 1123"/>
                <a:gd name="T39" fmla="*/ 41 h 90"/>
                <a:gd name="T40" fmla="*/ 1048 w 1123"/>
                <a:gd name="T41" fmla="*/ 49 h 90"/>
                <a:gd name="T42" fmla="*/ 1052 w 1123"/>
                <a:gd name="T43" fmla="*/ 55 h 90"/>
                <a:gd name="T44" fmla="*/ 1039 w 1123"/>
                <a:gd name="T45" fmla="*/ 62 h 90"/>
                <a:gd name="T46" fmla="*/ 1028 w 1123"/>
                <a:gd name="T47" fmla="*/ 53 h 90"/>
                <a:gd name="T48" fmla="*/ 1022 w 1123"/>
                <a:gd name="T49" fmla="*/ 56 h 90"/>
                <a:gd name="T50" fmla="*/ 1018 w 1123"/>
                <a:gd name="T51" fmla="*/ 67 h 90"/>
                <a:gd name="T52" fmla="*/ 1028 w 1123"/>
                <a:gd name="T53" fmla="*/ 82 h 90"/>
                <a:gd name="T54" fmla="*/ 1039 w 1123"/>
                <a:gd name="T55" fmla="*/ 74 h 90"/>
                <a:gd name="T56" fmla="*/ 1052 w 1123"/>
                <a:gd name="T57" fmla="*/ 80 h 90"/>
                <a:gd name="T58" fmla="*/ 1047 w 1123"/>
                <a:gd name="T59" fmla="*/ 87 h 90"/>
                <a:gd name="T60" fmla="*/ 1044 w 1123"/>
                <a:gd name="T61" fmla="*/ 90 h 90"/>
                <a:gd name="T62" fmla="*/ 1059 w 1123"/>
                <a:gd name="T63" fmla="*/ 90 h 90"/>
                <a:gd name="T64" fmla="*/ 1059 w 1123"/>
                <a:gd name="T65" fmla="*/ 43 h 90"/>
                <a:gd name="T66" fmla="*/ 1075 w 1123"/>
                <a:gd name="T67" fmla="*/ 43 h 90"/>
                <a:gd name="T68" fmla="*/ 1075 w 1123"/>
                <a:gd name="T69" fmla="*/ 80 h 90"/>
                <a:gd name="T70" fmla="*/ 1096 w 1123"/>
                <a:gd name="T71" fmla="*/ 80 h 90"/>
                <a:gd name="T72" fmla="*/ 1096 w 1123"/>
                <a:gd name="T73" fmla="*/ 90 h 90"/>
                <a:gd name="T74" fmla="*/ 1123 w 1123"/>
                <a:gd name="T75" fmla="*/ 90 h 90"/>
                <a:gd name="T76" fmla="*/ 1123 w 1123"/>
                <a:gd name="T77" fmla="*/ 0 h 90"/>
                <a:gd name="T78" fmla="*/ 0 w 1123"/>
                <a:gd name="T79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123" h="90">
                  <a:moveTo>
                    <a:pt x="0" y="0"/>
                  </a:moveTo>
                  <a:cubicBezTo>
                    <a:pt x="0" y="90"/>
                    <a:pt x="0" y="90"/>
                    <a:pt x="0" y="90"/>
                  </a:cubicBezTo>
                  <a:cubicBezTo>
                    <a:pt x="957" y="90"/>
                    <a:pt x="957" y="90"/>
                    <a:pt x="957" y="90"/>
                  </a:cubicBezTo>
                  <a:cubicBezTo>
                    <a:pt x="956" y="90"/>
                    <a:pt x="955" y="89"/>
                    <a:pt x="955" y="89"/>
                  </a:cubicBezTo>
                  <a:cubicBezTo>
                    <a:pt x="950" y="84"/>
                    <a:pt x="950" y="78"/>
                    <a:pt x="949" y="73"/>
                  </a:cubicBezTo>
                  <a:cubicBezTo>
                    <a:pt x="949" y="43"/>
                    <a:pt x="949" y="43"/>
                    <a:pt x="949" y="43"/>
                  </a:cubicBezTo>
                  <a:cubicBezTo>
                    <a:pt x="966" y="43"/>
                    <a:pt x="966" y="43"/>
                    <a:pt x="966" y="43"/>
                  </a:cubicBezTo>
                  <a:cubicBezTo>
                    <a:pt x="966" y="74"/>
                    <a:pt x="966" y="74"/>
                    <a:pt x="966" y="74"/>
                  </a:cubicBezTo>
                  <a:cubicBezTo>
                    <a:pt x="966" y="76"/>
                    <a:pt x="966" y="79"/>
                    <a:pt x="967" y="80"/>
                  </a:cubicBezTo>
                  <a:cubicBezTo>
                    <a:pt x="969" y="82"/>
                    <a:pt x="971" y="82"/>
                    <a:pt x="973" y="82"/>
                  </a:cubicBezTo>
                  <a:cubicBezTo>
                    <a:pt x="975" y="82"/>
                    <a:pt x="977" y="81"/>
                    <a:pt x="978" y="80"/>
                  </a:cubicBezTo>
                  <a:cubicBezTo>
                    <a:pt x="979" y="79"/>
                    <a:pt x="980" y="76"/>
                    <a:pt x="980" y="74"/>
                  </a:cubicBezTo>
                  <a:cubicBezTo>
                    <a:pt x="980" y="43"/>
                    <a:pt x="980" y="43"/>
                    <a:pt x="980" y="43"/>
                  </a:cubicBezTo>
                  <a:cubicBezTo>
                    <a:pt x="996" y="43"/>
                    <a:pt x="996" y="43"/>
                    <a:pt x="996" y="43"/>
                  </a:cubicBezTo>
                  <a:cubicBezTo>
                    <a:pt x="996" y="70"/>
                    <a:pt x="996" y="70"/>
                    <a:pt x="996" y="70"/>
                  </a:cubicBezTo>
                  <a:cubicBezTo>
                    <a:pt x="996" y="75"/>
                    <a:pt x="996" y="83"/>
                    <a:pt x="990" y="89"/>
                  </a:cubicBezTo>
                  <a:cubicBezTo>
                    <a:pt x="989" y="89"/>
                    <a:pt x="989" y="90"/>
                    <a:pt x="988" y="90"/>
                  </a:cubicBezTo>
                  <a:cubicBezTo>
                    <a:pt x="1012" y="90"/>
                    <a:pt x="1012" y="90"/>
                    <a:pt x="1012" y="90"/>
                  </a:cubicBezTo>
                  <a:cubicBezTo>
                    <a:pt x="1005" y="85"/>
                    <a:pt x="1002" y="76"/>
                    <a:pt x="1002" y="68"/>
                  </a:cubicBezTo>
                  <a:cubicBezTo>
                    <a:pt x="1002" y="55"/>
                    <a:pt x="1011" y="41"/>
                    <a:pt x="1028" y="41"/>
                  </a:cubicBezTo>
                  <a:cubicBezTo>
                    <a:pt x="1035" y="41"/>
                    <a:pt x="1043" y="44"/>
                    <a:pt x="1048" y="49"/>
                  </a:cubicBezTo>
                  <a:cubicBezTo>
                    <a:pt x="1050" y="51"/>
                    <a:pt x="1051" y="53"/>
                    <a:pt x="1052" y="55"/>
                  </a:cubicBezTo>
                  <a:cubicBezTo>
                    <a:pt x="1039" y="62"/>
                    <a:pt x="1039" y="62"/>
                    <a:pt x="1039" y="62"/>
                  </a:cubicBezTo>
                  <a:cubicBezTo>
                    <a:pt x="1038" y="59"/>
                    <a:pt x="1035" y="53"/>
                    <a:pt x="1028" y="53"/>
                  </a:cubicBezTo>
                  <a:cubicBezTo>
                    <a:pt x="1025" y="53"/>
                    <a:pt x="1023" y="55"/>
                    <a:pt x="1022" y="56"/>
                  </a:cubicBezTo>
                  <a:cubicBezTo>
                    <a:pt x="1018" y="60"/>
                    <a:pt x="1018" y="65"/>
                    <a:pt x="1018" y="67"/>
                  </a:cubicBezTo>
                  <a:cubicBezTo>
                    <a:pt x="1018" y="75"/>
                    <a:pt x="1021" y="82"/>
                    <a:pt x="1028" y="82"/>
                  </a:cubicBezTo>
                  <a:cubicBezTo>
                    <a:pt x="1036" y="82"/>
                    <a:pt x="1038" y="75"/>
                    <a:pt x="1039" y="74"/>
                  </a:cubicBezTo>
                  <a:cubicBezTo>
                    <a:pt x="1052" y="80"/>
                    <a:pt x="1052" y="80"/>
                    <a:pt x="1052" y="80"/>
                  </a:cubicBezTo>
                  <a:cubicBezTo>
                    <a:pt x="1051" y="83"/>
                    <a:pt x="1050" y="85"/>
                    <a:pt x="1047" y="87"/>
                  </a:cubicBezTo>
                  <a:cubicBezTo>
                    <a:pt x="1046" y="88"/>
                    <a:pt x="1045" y="89"/>
                    <a:pt x="1044" y="90"/>
                  </a:cubicBezTo>
                  <a:cubicBezTo>
                    <a:pt x="1059" y="90"/>
                    <a:pt x="1059" y="90"/>
                    <a:pt x="1059" y="90"/>
                  </a:cubicBezTo>
                  <a:cubicBezTo>
                    <a:pt x="1059" y="43"/>
                    <a:pt x="1059" y="43"/>
                    <a:pt x="1059" y="43"/>
                  </a:cubicBezTo>
                  <a:cubicBezTo>
                    <a:pt x="1075" y="43"/>
                    <a:pt x="1075" y="43"/>
                    <a:pt x="1075" y="43"/>
                  </a:cubicBezTo>
                  <a:cubicBezTo>
                    <a:pt x="1075" y="80"/>
                    <a:pt x="1075" y="80"/>
                    <a:pt x="1075" y="80"/>
                  </a:cubicBezTo>
                  <a:cubicBezTo>
                    <a:pt x="1096" y="80"/>
                    <a:pt x="1096" y="80"/>
                    <a:pt x="1096" y="80"/>
                  </a:cubicBezTo>
                  <a:cubicBezTo>
                    <a:pt x="1096" y="90"/>
                    <a:pt x="1096" y="90"/>
                    <a:pt x="1096" y="90"/>
                  </a:cubicBezTo>
                  <a:cubicBezTo>
                    <a:pt x="1123" y="90"/>
                    <a:pt x="1123" y="90"/>
                    <a:pt x="1123" y="90"/>
                  </a:cubicBezTo>
                  <a:cubicBezTo>
                    <a:pt x="1123" y="0"/>
                    <a:pt x="1123" y="0"/>
                    <a:pt x="112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EA76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E5090B5C-D393-C813-3DFB-895AB26FE74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524000" y="360000"/>
              <a:ext cx="147064" cy="172800"/>
            </a:xfrm>
            <a:prstGeom prst="rect">
              <a:avLst/>
            </a:prstGeom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20B03AC9-4EA4-78EB-77A8-0614D5F3F7C5}"/>
              </a:ext>
            </a:extLst>
          </p:cNvPr>
          <p:cNvSpPr txBox="1"/>
          <p:nvPr/>
        </p:nvSpPr>
        <p:spPr>
          <a:xfrm>
            <a:off x="239573" y="163468"/>
            <a:ext cx="70448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Transport equation for cosmic rays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70">
                <a:extLst>
                  <a:ext uri="{FF2B5EF4-FFF2-40B4-BE49-F238E27FC236}">
                    <a16:creationId xmlns:a16="http://schemas.microsoft.com/office/drawing/2014/main" id="{6C198A48-8F80-C85A-9453-89CF09BEB8CE}"/>
                  </a:ext>
                </a:extLst>
              </p:cNvPr>
              <p:cNvSpPr txBox="1"/>
              <p:nvPr/>
            </p:nvSpPr>
            <p:spPr>
              <a:xfrm>
                <a:off x="239573" y="984472"/>
                <a:ext cx="8610859" cy="16312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000" noProof="0" dirty="0"/>
                  <a:t>Lorentz-</a:t>
                </a:r>
                <a:r>
                  <a:rPr lang="en-GB" sz="2000" dirty="0"/>
                  <a:t>t</a:t>
                </a:r>
                <a:r>
                  <a:rPr lang="en-GB" sz="2000" noProof="0" dirty="0" err="1"/>
                  <a:t>ransform</a:t>
                </a:r>
                <a:r>
                  <a:rPr lang="en-GB" sz="2000" noProof="0" dirty="0"/>
                  <a:t> the momentum in the Vlasov equation into the frame that co-moves with the thermal plasma (and thus with the turbulence/waves) at steady-state velocity </a:t>
                </a:r>
                <a14:m>
                  <m:oMath xmlns:m="http://schemas.openxmlformats.org/officeDocument/2006/math">
                    <m:r>
                      <a:rPr lang="en-GB" sz="2000" b="1" i="1" noProof="0" smtClean="0">
                        <a:latin typeface="Cambria Math" panose="02040503050406030204" pitchFamily="18" charset="0"/>
                      </a:rPr>
                      <m:t>𝑼</m:t>
                    </m:r>
                    <m:r>
                      <a:rPr lang="en-GB" sz="2000" b="1" i="1" noProof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GB" sz="2000" b="1" i="1" noProof="0" smtClean="0">
                        <a:latin typeface="Cambria Math" panose="02040503050406030204" pitchFamily="18" charset="0"/>
                      </a:rPr>
                      <m:t>𝒓</m:t>
                    </m:r>
                    <m:r>
                      <a:rPr lang="en-GB" sz="2000" b="1" i="1" noProof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GB" sz="2000" noProof="0" dirty="0"/>
                  <a:t>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000" b="0" i="1" noProof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000" b="0" i="1" noProof="0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GB" sz="2000" b="0" i="1" noProof="0" smtClean="0"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  <m:r>
                      <a:rPr lang="en-GB" sz="2000" b="0" i="1" noProof="0" smtClean="0">
                        <a:latin typeface="Cambria Math" panose="02040503050406030204" pitchFamily="18" charset="0"/>
                      </a:rPr>
                      <m:t>≪</m:t>
                    </m:r>
                    <m:r>
                      <a:rPr lang="en-GB" sz="2000" b="0" i="1" noProof="0" smtClean="0">
                        <a:latin typeface="Cambria Math" panose="02040503050406030204" pitchFamily="18" charset="0"/>
                      </a:rPr>
                      <m:t>𝑈</m:t>
                    </m:r>
                    <m:r>
                      <a:rPr lang="en-GB" sz="2000" b="0" i="1" noProof="0" smtClean="0">
                        <a:latin typeface="Cambria Math" panose="02040503050406030204" pitchFamily="18" charset="0"/>
                      </a:rPr>
                      <m:t>≪</m:t>
                    </m:r>
                    <m:r>
                      <a:rPr lang="en-GB" sz="2000" b="0" i="1" noProof="0" smtClean="0"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lang="en-GB" sz="2000" noProof="0" dirty="0"/>
                  <a:t>:</a:t>
                </a:r>
              </a:p>
              <a:p>
                <a:endParaRPr lang="en-GB" sz="2000" dirty="0"/>
              </a:p>
              <a:p>
                <a:endParaRPr lang="en-GB" sz="2000" noProof="0" dirty="0"/>
              </a:p>
            </p:txBody>
          </p:sp>
        </mc:Choice>
        <mc:Fallback xmlns="">
          <p:sp>
            <p:nvSpPr>
              <p:cNvPr id="7" name="TextBox 70">
                <a:extLst>
                  <a:ext uri="{FF2B5EF4-FFF2-40B4-BE49-F238E27FC236}">
                    <a16:creationId xmlns:a16="http://schemas.microsoft.com/office/drawing/2014/main" id="{6C198A48-8F80-C85A-9453-89CF09BEB8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9573" y="984472"/>
                <a:ext cx="8610859" cy="1631216"/>
              </a:xfrm>
              <a:prstGeom prst="rect">
                <a:avLst/>
              </a:prstGeom>
              <a:blipFill>
                <a:blip r:embed="rId4"/>
                <a:stretch>
                  <a:fillRect l="-736" t="-232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Grafik 8">
            <a:extLst>
              <a:ext uri="{FF2B5EF4-FFF2-40B4-BE49-F238E27FC236}">
                <a16:creationId xmlns:a16="http://schemas.microsoft.com/office/drawing/2014/main" id="{4D4D0D5C-B809-7FE0-B2F5-6B11F58FB8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5272" y="2127577"/>
            <a:ext cx="5109891" cy="888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32508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53F7E2-B2F5-34C8-4DC3-CB2CA03AE9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F01ED616-98EC-E884-18F8-E69DBF6C6D48}"/>
              </a:ext>
            </a:extLst>
          </p:cNvPr>
          <p:cNvGrpSpPr/>
          <p:nvPr/>
        </p:nvGrpSpPr>
        <p:grpSpPr>
          <a:xfrm>
            <a:off x="0" y="-1588"/>
            <a:ext cx="9144000" cy="741363"/>
            <a:chOff x="0" y="-1588"/>
            <a:chExt cx="9144000" cy="741363"/>
          </a:xfrm>
        </p:grpSpPr>
        <p:sp>
          <p:nvSpPr>
            <p:cNvPr id="16" name="Freeform 5">
              <a:extLst>
                <a:ext uri="{FF2B5EF4-FFF2-40B4-BE49-F238E27FC236}">
                  <a16:creationId xmlns:a16="http://schemas.microsoft.com/office/drawing/2014/main" id="{116D1604-BBBA-C72B-8640-F62E33C51BC0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-1588"/>
              <a:ext cx="9144000" cy="741363"/>
            </a:xfrm>
            <a:custGeom>
              <a:avLst/>
              <a:gdLst>
                <a:gd name="T0" fmla="*/ 0 w 1123"/>
                <a:gd name="T1" fmla="*/ 0 h 90"/>
                <a:gd name="T2" fmla="*/ 0 w 1123"/>
                <a:gd name="T3" fmla="*/ 90 h 90"/>
                <a:gd name="T4" fmla="*/ 957 w 1123"/>
                <a:gd name="T5" fmla="*/ 90 h 90"/>
                <a:gd name="T6" fmla="*/ 955 w 1123"/>
                <a:gd name="T7" fmla="*/ 89 h 90"/>
                <a:gd name="T8" fmla="*/ 949 w 1123"/>
                <a:gd name="T9" fmla="*/ 73 h 90"/>
                <a:gd name="T10" fmla="*/ 949 w 1123"/>
                <a:gd name="T11" fmla="*/ 43 h 90"/>
                <a:gd name="T12" fmla="*/ 966 w 1123"/>
                <a:gd name="T13" fmla="*/ 43 h 90"/>
                <a:gd name="T14" fmla="*/ 966 w 1123"/>
                <a:gd name="T15" fmla="*/ 74 h 90"/>
                <a:gd name="T16" fmla="*/ 967 w 1123"/>
                <a:gd name="T17" fmla="*/ 80 h 90"/>
                <a:gd name="T18" fmla="*/ 973 w 1123"/>
                <a:gd name="T19" fmla="*/ 82 h 90"/>
                <a:gd name="T20" fmla="*/ 978 w 1123"/>
                <a:gd name="T21" fmla="*/ 80 h 90"/>
                <a:gd name="T22" fmla="*/ 980 w 1123"/>
                <a:gd name="T23" fmla="*/ 74 h 90"/>
                <a:gd name="T24" fmla="*/ 980 w 1123"/>
                <a:gd name="T25" fmla="*/ 43 h 90"/>
                <a:gd name="T26" fmla="*/ 996 w 1123"/>
                <a:gd name="T27" fmla="*/ 43 h 90"/>
                <a:gd name="T28" fmla="*/ 996 w 1123"/>
                <a:gd name="T29" fmla="*/ 70 h 90"/>
                <a:gd name="T30" fmla="*/ 990 w 1123"/>
                <a:gd name="T31" fmla="*/ 89 h 90"/>
                <a:gd name="T32" fmla="*/ 988 w 1123"/>
                <a:gd name="T33" fmla="*/ 90 h 90"/>
                <a:gd name="T34" fmla="*/ 1012 w 1123"/>
                <a:gd name="T35" fmla="*/ 90 h 90"/>
                <a:gd name="T36" fmla="*/ 1002 w 1123"/>
                <a:gd name="T37" fmla="*/ 68 h 90"/>
                <a:gd name="T38" fmla="*/ 1028 w 1123"/>
                <a:gd name="T39" fmla="*/ 41 h 90"/>
                <a:gd name="T40" fmla="*/ 1048 w 1123"/>
                <a:gd name="T41" fmla="*/ 49 h 90"/>
                <a:gd name="T42" fmla="*/ 1052 w 1123"/>
                <a:gd name="T43" fmla="*/ 55 h 90"/>
                <a:gd name="T44" fmla="*/ 1039 w 1123"/>
                <a:gd name="T45" fmla="*/ 62 h 90"/>
                <a:gd name="T46" fmla="*/ 1028 w 1123"/>
                <a:gd name="T47" fmla="*/ 53 h 90"/>
                <a:gd name="T48" fmla="*/ 1022 w 1123"/>
                <a:gd name="T49" fmla="*/ 56 h 90"/>
                <a:gd name="T50" fmla="*/ 1018 w 1123"/>
                <a:gd name="T51" fmla="*/ 67 h 90"/>
                <a:gd name="T52" fmla="*/ 1028 w 1123"/>
                <a:gd name="T53" fmla="*/ 82 h 90"/>
                <a:gd name="T54" fmla="*/ 1039 w 1123"/>
                <a:gd name="T55" fmla="*/ 74 h 90"/>
                <a:gd name="T56" fmla="*/ 1052 w 1123"/>
                <a:gd name="T57" fmla="*/ 80 h 90"/>
                <a:gd name="T58" fmla="*/ 1047 w 1123"/>
                <a:gd name="T59" fmla="*/ 87 h 90"/>
                <a:gd name="T60" fmla="*/ 1044 w 1123"/>
                <a:gd name="T61" fmla="*/ 90 h 90"/>
                <a:gd name="T62" fmla="*/ 1059 w 1123"/>
                <a:gd name="T63" fmla="*/ 90 h 90"/>
                <a:gd name="T64" fmla="*/ 1059 w 1123"/>
                <a:gd name="T65" fmla="*/ 43 h 90"/>
                <a:gd name="T66" fmla="*/ 1075 w 1123"/>
                <a:gd name="T67" fmla="*/ 43 h 90"/>
                <a:gd name="T68" fmla="*/ 1075 w 1123"/>
                <a:gd name="T69" fmla="*/ 80 h 90"/>
                <a:gd name="T70" fmla="*/ 1096 w 1123"/>
                <a:gd name="T71" fmla="*/ 80 h 90"/>
                <a:gd name="T72" fmla="*/ 1096 w 1123"/>
                <a:gd name="T73" fmla="*/ 90 h 90"/>
                <a:gd name="T74" fmla="*/ 1123 w 1123"/>
                <a:gd name="T75" fmla="*/ 90 h 90"/>
                <a:gd name="T76" fmla="*/ 1123 w 1123"/>
                <a:gd name="T77" fmla="*/ 0 h 90"/>
                <a:gd name="T78" fmla="*/ 0 w 1123"/>
                <a:gd name="T79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123" h="90">
                  <a:moveTo>
                    <a:pt x="0" y="0"/>
                  </a:moveTo>
                  <a:cubicBezTo>
                    <a:pt x="0" y="90"/>
                    <a:pt x="0" y="90"/>
                    <a:pt x="0" y="90"/>
                  </a:cubicBezTo>
                  <a:cubicBezTo>
                    <a:pt x="957" y="90"/>
                    <a:pt x="957" y="90"/>
                    <a:pt x="957" y="90"/>
                  </a:cubicBezTo>
                  <a:cubicBezTo>
                    <a:pt x="956" y="90"/>
                    <a:pt x="955" y="89"/>
                    <a:pt x="955" y="89"/>
                  </a:cubicBezTo>
                  <a:cubicBezTo>
                    <a:pt x="950" y="84"/>
                    <a:pt x="950" y="78"/>
                    <a:pt x="949" y="73"/>
                  </a:cubicBezTo>
                  <a:cubicBezTo>
                    <a:pt x="949" y="43"/>
                    <a:pt x="949" y="43"/>
                    <a:pt x="949" y="43"/>
                  </a:cubicBezTo>
                  <a:cubicBezTo>
                    <a:pt x="966" y="43"/>
                    <a:pt x="966" y="43"/>
                    <a:pt x="966" y="43"/>
                  </a:cubicBezTo>
                  <a:cubicBezTo>
                    <a:pt x="966" y="74"/>
                    <a:pt x="966" y="74"/>
                    <a:pt x="966" y="74"/>
                  </a:cubicBezTo>
                  <a:cubicBezTo>
                    <a:pt x="966" y="76"/>
                    <a:pt x="966" y="79"/>
                    <a:pt x="967" y="80"/>
                  </a:cubicBezTo>
                  <a:cubicBezTo>
                    <a:pt x="969" y="82"/>
                    <a:pt x="971" y="82"/>
                    <a:pt x="973" y="82"/>
                  </a:cubicBezTo>
                  <a:cubicBezTo>
                    <a:pt x="975" y="82"/>
                    <a:pt x="977" y="81"/>
                    <a:pt x="978" y="80"/>
                  </a:cubicBezTo>
                  <a:cubicBezTo>
                    <a:pt x="979" y="79"/>
                    <a:pt x="980" y="76"/>
                    <a:pt x="980" y="74"/>
                  </a:cubicBezTo>
                  <a:cubicBezTo>
                    <a:pt x="980" y="43"/>
                    <a:pt x="980" y="43"/>
                    <a:pt x="980" y="43"/>
                  </a:cubicBezTo>
                  <a:cubicBezTo>
                    <a:pt x="996" y="43"/>
                    <a:pt x="996" y="43"/>
                    <a:pt x="996" y="43"/>
                  </a:cubicBezTo>
                  <a:cubicBezTo>
                    <a:pt x="996" y="70"/>
                    <a:pt x="996" y="70"/>
                    <a:pt x="996" y="70"/>
                  </a:cubicBezTo>
                  <a:cubicBezTo>
                    <a:pt x="996" y="75"/>
                    <a:pt x="996" y="83"/>
                    <a:pt x="990" y="89"/>
                  </a:cubicBezTo>
                  <a:cubicBezTo>
                    <a:pt x="989" y="89"/>
                    <a:pt x="989" y="90"/>
                    <a:pt x="988" y="90"/>
                  </a:cubicBezTo>
                  <a:cubicBezTo>
                    <a:pt x="1012" y="90"/>
                    <a:pt x="1012" y="90"/>
                    <a:pt x="1012" y="90"/>
                  </a:cubicBezTo>
                  <a:cubicBezTo>
                    <a:pt x="1005" y="85"/>
                    <a:pt x="1002" y="76"/>
                    <a:pt x="1002" y="68"/>
                  </a:cubicBezTo>
                  <a:cubicBezTo>
                    <a:pt x="1002" y="55"/>
                    <a:pt x="1011" y="41"/>
                    <a:pt x="1028" y="41"/>
                  </a:cubicBezTo>
                  <a:cubicBezTo>
                    <a:pt x="1035" y="41"/>
                    <a:pt x="1043" y="44"/>
                    <a:pt x="1048" y="49"/>
                  </a:cubicBezTo>
                  <a:cubicBezTo>
                    <a:pt x="1050" y="51"/>
                    <a:pt x="1051" y="53"/>
                    <a:pt x="1052" y="55"/>
                  </a:cubicBezTo>
                  <a:cubicBezTo>
                    <a:pt x="1039" y="62"/>
                    <a:pt x="1039" y="62"/>
                    <a:pt x="1039" y="62"/>
                  </a:cubicBezTo>
                  <a:cubicBezTo>
                    <a:pt x="1038" y="59"/>
                    <a:pt x="1035" y="53"/>
                    <a:pt x="1028" y="53"/>
                  </a:cubicBezTo>
                  <a:cubicBezTo>
                    <a:pt x="1025" y="53"/>
                    <a:pt x="1023" y="55"/>
                    <a:pt x="1022" y="56"/>
                  </a:cubicBezTo>
                  <a:cubicBezTo>
                    <a:pt x="1018" y="60"/>
                    <a:pt x="1018" y="65"/>
                    <a:pt x="1018" y="67"/>
                  </a:cubicBezTo>
                  <a:cubicBezTo>
                    <a:pt x="1018" y="75"/>
                    <a:pt x="1021" y="82"/>
                    <a:pt x="1028" y="82"/>
                  </a:cubicBezTo>
                  <a:cubicBezTo>
                    <a:pt x="1036" y="82"/>
                    <a:pt x="1038" y="75"/>
                    <a:pt x="1039" y="74"/>
                  </a:cubicBezTo>
                  <a:cubicBezTo>
                    <a:pt x="1052" y="80"/>
                    <a:pt x="1052" y="80"/>
                    <a:pt x="1052" y="80"/>
                  </a:cubicBezTo>
                  <a:cubicBezTo>
                    <a:pt x="1051" y="83"/>
                    <a:pt x="1050" y="85"/>
                    <a:pt x="1047" y="87"/>
                  </a:cubicBezTo>
                  <a:cubicBezTo>
                    <a:pt x="1046" y="88"/>
                    <a:pt x="1045" y="89"/>
                    <a:pt x="1044" y="90"/>
                  </a:cubicBezTo>
                  <a:cubicBezTo>
                    <a:pt x="1059" y="90"/>
                    <a:pt x="1059" y="90"/>
                    <a:pt x="1059" y="90"/>
                  </a:cubicBezTo>
                  <a:cubicBezTo>
                    <a:pt x="1059" y="43"/>
                    <a:pt x="1059" y="43"/>
                    <a:pt x="1059" y="43"/>
                  </a:cubicBezTo>
                  <a:cubicBezTo>
                    <a:pt x="1075" y="43"/>
                    <a:pt x="1075" y="43"/>
                    <a:pt x="1075" y="43"/>
                  </a:cubicBezTo>
                  <a:cubicBezTo>
                    <a:pt x="1075" y="80"/>
                    <a:pt x="1075" y="80"/>
                    <a:pt x="1075" y="80"/>
                  </a:cubicBezTo>
                  <a:cubicBezTo>
                    <a:pt x="1096" y="80"/>
                    <a:pt x="1096" y="80"/>
                    <a:pt x="1096" y="80"/>
                  </a:cubicBezTo>
                  <a:cubicBezTo>
                    <a:pt x="1096" y="90"/>
                    <a:pt x="1096" y="90"/>
                    <a:pt x="1096" y="90"/>
                  </a:cubicBezTo>
                  <a:cubicBezTo>
                    <a:pt x="1123" y="90"/>
                    <a:pt x="1123" y="90"/>
                    <a:pt x="1123" y="90"/>
                  </a:cubicBezTo>
                  <a:cubicBezTo>
                    <a:pt x="1123" y="0"/>
                    <a:pt x="1123" y="0"/>
                    <a:pt x="112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EA76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C0AA0A0F-C794-1369-5677-50DD3B58742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524000" y="360000"/>
              <a:ext cx="147064" cy="172800"/>
            </a:xfrm>
            <a:prstGeom prst="rect">
              <a:avLst/>
            </a:prstGeom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EE8BC8B5-09C7-C5E9-CD09-ABFEFE600E18}"/>
              </a:ext>
            </a:extLst>
          </p:cNvPr>
          <p:cNvSpPr txBox="1"/>
          <p:nvPr/>
        </p:nvSpPr>
        <p:spPr>
          <a:xfrm>
            <a:off x="239573" y="163468"/>
            <a:ext cx="70448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Transport equation for cosmic rays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70">
                <a:extLst>
                  <a:ext uri="{FF2B5EF4-FFF2-40B4-BE49-F238E27FC236}">
                    <a16:creationId xmlns:a16="http://schemas.microsoft.com/office/drawing/2014/main" id="{CF2096BD-2238-9A85-AB85-572BDC8332C7}"/>
                  </a:ext>
                </a:extLst>
              </p:cNvPr>
              <p:cNvSpPr txBox="1"/>
              <p:nvPr/>
            </p:nvSpPr>
            <p:spPr>
              <a:xfrm>
                <a:off x="239573" y="984472"/>
                <a:ext cx="8610859" cy="16312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000" noProof="0" dirty="0"/>
                  <a:t>Lorentz-</a:t>
                </a:r>
                <a:r>
                  <a:rPr lang="en-GB" sz="2000" dirty="0"/>
                  <a:t>t</a:t>
                </a:r>
                <a:r>
                  <a:rPr lang="en-GB" sz="2000" noProof="0" dirty="0" err="1"/>
                  <a:t>ransform</a:t>
                </a:r>
                <a:r>
                  <a:rPr lang="en-GB" sz="2000" noProof="0" dirty="0"/>
                  <a:t> the momentum in the Vlasov equation into the frame that co-moves with the thermal plasma (and thus with the turbulence/waves) at steady-state velocity </a:t>
                </a:r>
                <a14:m>
                  <m:oMath xmlns:m="http://schemas.openxmlformats.org/officeDocument/2006/math">
                    <m:r>
                      <a:rPr lang="en-GB" sz="2000" b="1" i="1" noProof="0" smtClean="0">
                        <a:latin typeface="Cambria Math" panose="02040503050406030204" pitchFamily="18" charset="0"/>
                      </a:rPr>
                      <m:t>𝑼</m:t>
                    </m:r>
                    <m:r>
                      <a:rPr lang="en-GB" sz="2000" b="1" i="1" noProof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GB" sz="2000" b="1" i="1" noProof="0" smtClean="0">
                        <a:latin typeface="Cambria Math" panose="02040503050406030204" pitchFamily="18" charset="0"/>
                      </a:rPr>
                      <m:t>𝒓</m:t>
                    </m:r>
                    <m:r>
                      <a:rPr lang="en-GB" sz="2000" b="1" i="1" noProof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GB" sz="2000" noProof="0" dirty="0"/>
                  <a:t>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000" b="0" i="1" noProof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000" b="0" i="1" noProof="0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GB" sz="2000" b="0" i="1" noProof="0" smtClean="0"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  <m:r>
                      <a:rPr lang="en-GB" sz="2000" b="0" i="1" noProof="0" smtClean="0">
                        <a:latin typeface="Cambria Math" panose="02040503050406030204" pitchFamily="18" charset="0"/>
                      </a:rPr>
                      <m:t>≪</m:t>
                    </m:r>
                    <m:r>
                      <a:rPr lang="en-GB" sz="2000" b="0" i="1" noProof="0" smtClean="0">
                        <a:latin typeface="Cambria Math" panose="02040503050406030204" pitchFamily="18" charset="0"/>
                      </a:rPr>
                      <m:t>𝑈</m:t>
                    </m:r>
                    <m:r>
                      <a:rPr lang="en-GB" sz="2000" b="0" i="1" noProof="0" smtClean="0">
                        <a:latin typeface="Cambria Math" panose="02040503050406030204" pitchFamily="18" charset="0"/>
                      </a:rPr>
                      <m:t>≪</m:t>
                    </m:r>
                    <m:r>
                      <a:rPr lang="en-GB" sz="2000" b="0" i="1" noProof="0" smtClean="0"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lang="en-GB" sz="2000" noProof="0" dirty="0"/>
                  <a:t>:</a:t>
                </a:r>
              </a:p>
              <a:p>
                <a:endParaRPr lang="en-GB" sz="2000" dirty="0"/>
              </a:p>
              <a:p>
                <a:endParaRPr lang="en-GB" sz="2000" noProof="0" dirty="0"/>
              </a:p>
            </p:txBody>
          </p:sp>
        </mc:Choice>
        <mc:Fallback xmlns="">
          <p:sp>
            <p:nvSpPr>
              <p:cNvPr id="7" name="TextBox 70">
                <a:extLst>
                  <a:ext uri="{FF2B5EF4-FFF2-40B4-BE49-F238E27FC236}">
                    <a16:creationId xmlns:a16="http://schemas.microsoft.com/office/drawing/2014/main" id="{CF2096BD-2238-9A85-AB85-572BDC8332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9573" y="984472"/>
                <a:ext cx="8610859" cy="1631216"/>
              </a:xfrm>
              <a:prstGeom prst="rect">
                <a:avLst/>
              </a:prstGeom>
              <a:blipFill>
                <a:blip r:embed="rId4"/>
                <a:stretch>
                  <a:fillRect l="-736" t="-232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Grafik 4">
            <a:extLst>
              <a:ext uri="{FF2B5EF4-FFF2-40B4-BE49-F238E27FC236}">
                <a16:creationId xmlns:a16="http://schemas.microsoft.com/office/drawing/2014/main" id="{73E3C98E-94B9-F01B-DF87-5024D18226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5272" y="3158463"/>
            <a:ext cx="3174226" cy="673813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05B2484B-F8D9-F867-15E5-E65CF3696BE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5272" y="2127577"/>
            <a:ext cx="5109891" cy="888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23712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8DA065-2DEB-89C4-A00E-7FB3FF3691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EFA1AB6C-F47F-021D-3323-808CC88C5145}"/>
              </a:ext>
            </a:extLst>
          </p:cNvPr>
          <p:cNvGrpSpPr/>
          <p:nvPr/>
        </p:nvGrpSpPr>
        <p:grpSpPr>
          <a:xfrm>
            <a:off x="0" y="-1588"/>
            <a:ext cx="9144000" cy="741363"/>
            <a:chOff x="0" y="-1588"/>
            <a:chExt cx="9144000" cy="741363"/>
          </a:xfrm>
        </p:grpSpPr>
        <p:sp>
          <p:nvSpPr>
            <p:cNvPr id="16" name="Freeform 5">
              <a:extLst>
                <a:ext uri="{FF2B5EF4-FFF2-40B4-BE49-F238E27FC236}">
                  <a16:creationId xmlns:a16="http://schemas.microsoft.com/office/drawing/2014/main" id="{045B4A17-2C72-2D21-C3D0-9CFEE581D8FD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-1588"/>
              <a:ext cx="9144000" cy="741363"/>
            </a:xfrm>
            <a:custGeom>
              <a:avLst/>
              <a:gdLst>
                <a:gd name="T0" fmla="*/ 0 w 1123"/>
                <a:gd name="T1" fmla="*/ 0 h 90"/>
                <a:gd name="T2" fmla="*/ 0 w 1123"/>
                <a:gd name="T3" fmla="*/ 90 h 90"/>
                <a:gd name="T4" fmla="*/ 957 w 1123"/>
                <a:gd name="T5" fmla="*/ 90 h 90"/>
                <a:gd name="T6" fmla="*/ 955 w 1123"/>
                <a:gd name="T7" fmla="*/ 89 h 90"/>
                <a:gd name="T8" fmla="*/ 949 w 1123"/>
                <a:gd name="T9" fmla="*/ 73 h 90"/>
                <a:gd name="T10" fmla="*/ 949 w 1123"/>
                <a:gd name="T11" fmla="*/ 43 h 90"/>
                <a:gd name="T12" fmla="*/ 966 w 1123"/>
                <a:gd name="T13" fmla="*/ 43 h 90"/>
                <a:gd name="T14" fmla="*/ 966 w 1123"/>
                <a:gd name="T15" fmla="*/ 74 h 90"/>
                <a:gd name="T16" fmla="*/ 967 w 1123"/>
                <a:gd name="T17" fmla="*/ 80 h 90"/>
                <a:gd name="T18" fmla="*/ 973 w 1123"/>
                <a:gd name="T19" fmla="*/ 82 h 90"/>
                <a:gd name="T20" fmla="*/ 978 w 1123"/>
                <a:gd name="T21" fmla="*/ 80 h 90"/>
                <a:gd name="T22" fmla="*/ 980 w 1123"/>
                <a:gd name="T23" fmla="*/ 74 h 90"/>
                <a:gd name="T24" fmla="*/ 980 w 1123"/>
                <a:gd name="T25" fmla="*/ 43 h 90"/>
                <a:gd name="T26" fmla="*/ 996 w 1123"/>
                <a:gd name="T27" fmla="*/ 43 h 90"/>
                <a:gd name="T28" fmla="*/ 996 w 1123"/>
                <a:gd name="T29" fmla="*/ 70 h 90"/>
                <a:gd name="T30" fmla="*/ 990 w 1123"/>
                <a:gd name="T31" fmla="*/ 89 h 90"/>
                <a:gd name="T32" fmla="*/ 988 w 1123"/>
                <a:gd name="T33" fmla="*/ 90 h 90"/>
                <a:gd name="T34" fmla="*/ 1012 w 1123"/>
                <a:gd name="T35" fmla="*/ 90 h 90"/>
                <a:gd name="T36" fmla="*/ 1002 w 1123"/>
                <a:gd name="T37" fmla="*/ 68 h 90"/>
                <a:gd name="T38" fmla="*/ 1028 w 1123"/>
                <a:gd name="T39" fmla="*/ 41 h 90"/>
                <a:gd name="T40" fmla="*/ 1048 w 1123"/>
                <a:gd name="T41" fmla="*/ 49 h 90"/>
                <a:gd name="T42" fmla="*/ 1052 w 1123"/>
                <a:gd name="T43" fmla="*/ 55 h 90"/>
                <a:gd name="T44" fmla="*/ 1039 w 1123"/>
                <a:gd name="T45" fmla="*/ 62 h 90"/>
                <a:gd name="T46" fmla="*/ 1028 w 1123"/>
                <a:gd name="T47" fmla="*/ 53 h 90"/>
                <a:gd name="T48" fmla="*/ 1022 w 1123"/>
                <a:gd name="T49" fmla="*/ 56 h 90"/>
                <a:gd name="T50" fmla="*/ 1018 w 1123"/>
                <a:gd name="T51" fmla="*/ 67 h 90"/>
                <a:gd name="T52" fmla="*/ 1028 w 1123"/>
                <a:gd name="T53" fmla="*/ 82 h 90"/>
                <a:gd name="T54" fmla="*/ 1039 w 1123"/>
                <a:gd name="T55" fmla="*/ 74 h 90"/>
                <a:gd name="T56" fmla="*/ 1052 w 1123"/>
                <a:gd name="T57" fmla="*/ 80 h 90"/>
                <a:gd name="T58" fmla="*/ 1047 w 1123"/>
                <a:gd name="T59" fmla="*/ 87 h 90"/>
                <a:gd name="T60" fmla="*/ 1044 w 1123"/>
                <a:gd name="T61" fmla="*/ 90 h 90"/>
                <a:gd name="T62" fmla="*/ 1059 w 1123"/>
                <a:gd name="T63" fmla="*/ 90 h 90"/>
                <a:gd name="T64" fmla="*/ 1059 w 1123"/>
                <a:gd name="T65" fmla="*/ 43 h 90"/>
                <a:gd name="T66" fmla="*/ 1075 w 1123"/>
                <a:gd name="T67" fmla="*/ 43 h 90"/>
                <a:gd name="T68" fmla="*/ 1075 w 1123"/>
                <a:gd name="T69" fmla="*/ 80 h 90"/>
                <a:gd name="T70" fmla="*/ 1096 w 1123"/>
                <a:gd name="T71" fmla="*/ 80 h 90"/>
                <a:gd name="T72" fmla="*/ 1096 w 1123"/>
                <a:gd name="T73" fmla="*/ 90 h 90"/>
                <a:gd name="T74" fmla="*/ 1123 w 1123"/>
                <a:gd name="T75" fmla="*/ 90 h 90"/>
                <a:gd name="T76" fmla="*/ 1123 w 1123"/>
                <a:gd name="T77" fmla="*/ 0 h 90"/>
                <a:gd name="T78" fmla="*/ 0 w 1123"/>
                <a:gd name="T79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123" h="90">
                  <a:moveTo>
                    <a:pt x="0" y="0"/>
                  </a:moveTo>
                  <a:cubicBezTo>
                    <a:pt x="0" y="90"/>
                    <a:pt x="0" y="90"/>
                    <a:pt x="0" y="90"/>
                  </a:cubicBezTo>
                  <a:cubicBezTo>
                    <a:pt x="957" y="90"/>
                    <a:pt x="957" y="90"/>
                    <a:pt x="957" y="90"/>
                  </a:cubicBezTo>
                  <a:cubicBezTo>
                    <a:pt x="956" y="90"/>
                    <a:pt x="955" y="89"/>
                    <a:pt x="955" y="89"/>
                  </a:cubicBezTo>
                  <a:cubicBezTo>
                    <a:pt x="950" y="84"/>
                    <a:pt x="950" y="78"/>
                    <a:pt x="949" y="73"/>
                  </a:cubicBezTo>
                  <a:cubicBezTo>
                    <a:pt x="949" y="43"/>
                    <a:pt x="949" y="43"/>
                    <a:pt x="949" y="43"/>
                  </a:cubicBezTo>
                  <a:cubicBezTo>
                    <a:pt x="966" y="43"/>
                    <a:pt x="966" y="43"/>
                    <a:pt x="966" y="43"/>
                  </a:cubicBezTo>
                  <a:cubicBezTo>
                    <a:pt x="966" y="74"/>
                    <a:pt x="966" y="74"/>
                    <a:pt x="966" y="74"/>
                  </a:cubicBezTo>
                  <a:cubicBezTo>
                    <a:pt x="966" y="76"/>
                    <a:pt x="966" y="79"/>
                    <a:pt x="967" y="80"/>
                  </a:cubicBezTo>
                  <a:cubicBezTo>
                    <a:pt x="969" y="82"/>
                    <a:pt x="971" y="82"/>
                    <a:pt x="973" y="82"/>
                  </a:cubicBezTo>
                  <a:cubicBezTo>
                    <a:pt x="975" y="82"/>
                    <a:pt x="977" y="81"/>
                    <a:pt x="978" y="80"/>
                  </a:cubicBezTo>
                  <a:cubicBezTo>
                    <a:pt x="979" y="79"/>
                    <a:pt x="980" y="76"/>
                    <a:pt x="980" y="74"/>
                  </a:cubicBezTo>
                  <a:cubicBezTo>
                    <a:pt x="980" y="43"/>
                    <a:pt x="980" y="43"/>
                    <a:pt x="980" y="43"/>
                  </a:cubicBezTo>
                  <a:cubicBezTo>
                    <a:pt x="996" y="43"/>
                    <a:pt x="996" y="43"/>
                    <a:pt x="996" y="43"/>
                  </a:cubicBezTo>
                  <a:cubicBezTo>
                    <a:pt x="996" y="70"/>
                    <a:pt x="996" y="70"/>
                    <a:pt x="996" y="70"/>
                  </a:cubicBezTo>
                  <a:cubicBezTo>
                    <a:pt x="996" y="75"/>
                    <a:pt x="996" y="83"/>
                    <a:pt x="990" y="89"/>
                  </a:cubicBezTo>
                  <a:cubicBezTo>
                    <a:pt x="989" y="89"/>
                    <a:pt x="989" y="90"/>
                    <a:pt x="988" y="90"/>
                  </a:cubicBezTo>
                  <a:cubicBezTo>
                    <a:pt x="1012" y="90"/>
                    <a:pt x="1012" y="90"/>
                    <a:pt x="1012" y="90"/>
                  </a:cubicBezTo>
                  <a:cubicBezTo>
                    <a:pt x="1005" y="85"/>
                    <a:pt x="1002" y="76"/>
                    <a:pt x="1002" y="68"/>
                  </a:cubicBezTo>
                  <a:cubicBezTo>
                    <a:pt x="1002" y="55"/>
                    <a:pt x="1011" y="41"/>
                    <a:pt x="1028" y="41"/>
                  </a:cubicBezTo>
                  <a:cubicBezTo>
                    <a:pt x="1035" y="41"/>
                    <a:pt x="1043" y="44"/>
                    <a:pt x="1048" y="49"/>
                  </a:cubicBezTo>
                  <a:cubicBezTo>
                    <a:pt x="1050" y="51"/>
                    <a:pt x="1051" y="53"/>
                    <a:pt x="1052" y="55"/>
                  </a:cubicBezTo>
                  <a:cubicBezTo>
                    <a:pt x="1039" y="62"/>
                    <a:pt x="1039" y="62"/>
                    <a:pt x="1039" y="62"/>
                  </a:cubicBezTo>
                  <a:cubicBezTo>
                    <a:pt x="1038" y="59"/>
                    <a:pt x="1035" y="53"/>
                    <a:pt x="1028" y="53"/>
                  </a:cubicBezTo>
                  <a:cubicBezTo>
                    <a:pt x="1025" y="53"/>
                    <a:pt x="1023" y="55"/>
                    <a:pt x="1022" y="56"/>
                  </a:cubicBezTo>
                  <a:cubicBezTo>
                    <a:pt x="1018" y="60"/>
                    <a:pt x="1018" y="65"/>
                    <a:pt x="1018" y="67"/>
                  </a:cubicBezTo>
                  <a:cubicBezTo>
                    <a:pt x="1018" y="75"/>
                    <a:pt x="1021" y="82"/>
                    <a:pt x="1028" y="82"/>
                  </a:cubicBezTo>
                  <a:cubicBezTo>
                    <a:pt x="1036" y="82"/>
                    <a:pt x="1038" y="75"/>
                    <a:pt x="1039" y="74"/>
                  </a:cubicBezTo>
                  <a:cubicBezTo>
                    <a:pt x="1052" y="80"/>
                    <a:pt x="1052" y="80"/>
                    <a:pt x="1052" y="80"/>
                  </a:cubicBezTo>
                  <a:cubicBezTo>
                    <a:pt x="1051" y="83"/>
                    <a:pt x="1050" y="85"/>
                    <a:pt x="1047" y="87"/>
                  </a:cubicBezTo>
                  <a:cubicBezTo>
                    <a:pt x="1046" y="88"/>
                    <a:pt x="1045" y="89"/>
                    <a:pt x="1044" y="90"/>
                  </a:cubicBezTo>
                  <a:cubicBezTo>
                    <a:pt x="1059" y="90"/>
                    <a:pt x="1059" y="90"/>
                    <a:pt x="1059" y="90"/>
                  </a:cubicBezTo>
                  <a:cubicBezTo>
                    <a:pt x="1059" y="43"/>
                    <a:pt x="1059" y="43"/>
                    <a:pt x="1059" y="43"/>
                  </a:cubicBezTo>
                  <a:cubicBezTo>
                    <a:pt x="1075" y="43"/>
                    <a:pt x="1075" y="43"/>
                    <a:pt x="1075" y="43"/>
                  </a:cubicBezTo>
                  <a:cubicBezTo>
                    <a:pt x="1075" y="80"/>
                    <a:pt x="1075" y="80"/>
                    <a:pt x="1075" y="80"/>
                  </a:cubicBezTo>
                  <a:cubicBezTo>
                    <a:pt x="1096" y="80"/>
                    <a:pt x="1096" y="80"/>
                    <a:pt x="1096" y="80"/>
                  </a:cubicBezTo>
                  <a:cubicBezTo>
                    <a:pt x="1096" y="90"/>
                    <a:pt x="1096" y="90"/>
                    <a:pt x="1096" y="90"/>
                  </a:cubicBezTo>
                  <a:cubicBezTo>
                    <a:pt x="1123" y="90"/>
                    <a:pt x="1123" y="90"/>
                    <a:pt x="1123" y="90"/>
                  </a:cubicBezTo>
                  <a:cubicBezTo>
                    <a:pt x="1123" y="0"/>
                    <a:pt x="1123" y="0"/>
                    <a:pt x="112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EA76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CD978E26-8A9A-BCB2-E8AD-E76FB2D3F43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524000" y="360000"/>
              <a:ext cx="147064" cy="172800"/>
            </a:xfrm>
            <a:prstGeom prst="rect">
              <a:avLst/>
            </a:prstGeom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E771B3F4-AE0B-E0BA-8F52-AC30C26BC7F4}"/>
              </a:ext>
            </a:extLst>
          </p:cNvPr>
          <p:cNvSpPr txBox="1"/>
          <p:nvPr/>
        </p:nvSpPr>
        <p:spPr>
          <a:xfrm>
            <a:off x="239573" y="163468"/>
            <a:ext cx="70448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Transport equation for cosmic rays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70">
                <a:extLst>
                  <a:ext uri="{FF2B5EF4-FFF2-40B4-BE49-F238E27FC236}">
                    <a16:creationId xmlns:a16="http://schemas.microsoft.com/office/drawing/2014/main" id="{5379E599-413B-0BA2-4147-AFE5466A471F}"/>
                  </a:ext>
                </a:extLst>
              </p:cNvPr>
              <p:cNvSpPr txBox="1"/>
              <p:nvPr/>
            </p:nvSpPr>
            <p:spPr>
              <a:xfrm>
                <a:off x="239573" y="984472"/>
                <a:ext cx="8610859" cy="16312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000" noProof="0" dirty="0"/>
                  <a:t>Lorentz-</a:t>
                </a:r>
                <a:r>
                  <a:rPr lang="en-GB" sz="2000" dirty="0"/>
                  <a:t>t</a:t>
                </a:r>
                <a:r>
                  <a:rPr lang="en-GB" sz="2000" noProof="0" dirty="0" err="1"/>
                  <a:t>ransform</a:t>
                </a:r>
                <a:r>
                  <a:rPr lang="en-GB" sz="2000" noProof="0" dirty="0"/>
                  <a:t> the momentum in the Vlasov equation into the frame that co-moves with the thermal plasma (and thus with the turbulence/waves) at steady-state velocity </a:t>
                </a:r>
                <a14:m>
                  <m:oMath xmlns:m="http://schemas.openxmlformats.org/officeDocument/2006/math">
                    <m:r>
                      <a:rPr lang="en-GB" sz="2000" b="1" i="1" noProof="0" smtClean="0">
                        <a:latin typeface="Cambria Math" panose="02040503050406030204" pitchFamily="18" charset="0"/>
                      </a:rPr>
                      <m:t>𝑼</m:t>
                    </m:r>
                    <m:r>
                      <a:rPr lang="en-GB" sz="2000" b="1" i="1" noProof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GB" sz="2000" b="1" i="1" noProof="0" smtClean="0">
                        <a:latin typeface="Cambria Math" panose="02040503050406030204" pitchFamily="18" charset="0"/>
                      </a:rPr>
                      <m:t>𝒓</m:t>
                    </m:r>
                    <m:r>
                      <a:rPr lang="en-GB" sz="2000" b="1" i="1" noProof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GB" sz="2000" noProof="0" dirty="0"/>
                  <a:t>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000" b="0" i="1" noProof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000" b="0" i="1" noProof="0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GB" sz="2000" b="0" i="1" noProof="0" smtClean="0"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  <m:r>
                      <a:rPr lang="en-GB" sz="2000" b="0" i="1" noProof="0" smtClean="0">
                        <a:latin typeface="Cambria Math" panose="02040503050406030204" pitchFamily="18" charset="0"/>
                      </a:rPr>
                      <m:t>≪</m:t>
                    </m:r>
                    <m:r>
                      <a:rPr lang="en-GB" sz="2000" b="0" i="1" noProof="0" smtClean="0">
                        <a:latin typeface="Cambria Math" panose="02040503050406030204" pitchFamily="18" charset="0"/>
                      </a:rPr>
                      <m:t>𝑈</m:t>
                    </m:r>
                    <m:r>
                      <a:rPr lang="en-GB" sz="2000" b="0" i="1" noProof="0" smtClean="0">
                        <a:latin typeface="Cambria Math" panose="02040503050406030204" pitchFamily="18" charset="0"/>
                      </a:rPr>
                      <m:t>≪</m:t>
                    </m:r>
                    <m:r>
                      <a:rPr lang="en-GB" sz="2000" b="0" i="1" noProof="0" smtClean="0"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lang="en-GB" sz="2000" noProof="0" dirty="0"/>
                  <a:t>:</a:t>
                </a:r>
              </a:p>
              <a:p>
                <a:endParaRPr lang="en-GB" sz="2000" dirty="0"/>
              </a:p>
              <a:p>
                <a:endParaRPr lang="en-GB" sz="2000" noProof="0" dirty="0"/>
              </a:p>
            </p:txBody>
          </p:sp>
        </mc:Choice>
        <mc:Fallback xmlns="">
          <p:sp>
            <p:nvSpPr>
              <p:cNvPr id="7" name="TextBox 70">
                <a:extLst>
                  <a:ext uri="{FF2B5EF4-FFF2-40B4-BE49-F238E27FC236}">
                    <a16:creationId xmlns:a16="http://schemas.microsoft.com/office/drawing/2014/main" id="{5379E599-413B-0BA2-4147-AFE5466A47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9573" y="984472"/>
                <a:ext cx="8610859" cy="1631216"/>
              </a:xfrm>
              <a:prstGeom prst="rect">
                <a:avLst/>
              </a:prstGeom>
              <a:blipFill>
                <a:blip r:embed="rId4"/>
                <a:stretch>
                  <a:fillRect l="-736" t="-232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Grafik 4">
            <a:extLst>
              <a:ext uri="{FF2B5EF4-FFF2-40B4-BE49-F238E27FC236}">
                <a16:creationId xmlns:a16="http://schemas.microsoft.com/office/drawing/2014/main" id="{143678B3-4150-B5D0-A564-87F6012890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5272" y="3158463"/>
            <a:ext cx="3174226" cy="673813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B3E2DECB-C361-5170-3A37-F3522C15103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25136" y="4159028"/>
            <a:ext cx="5356507" cy="675043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F2C225C4-2007-4FDF-50A3-E70995BA0E6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5272" y="2127577"/>
            <a:ext cx="5109891" cy="888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89523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2E37AE-2D66-4D18-874E-C833C975AE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9E194D6B-C49C-0254-6FAF-C3A05D66F8CE}"/>
              </a:ext>
            </a:extLst>
          </p:cNvPr>
          <p:cNvGrpSpPr/>
          <p:nvPr/>
        </p:nvGrpSpPr>
        <p:grpSpPr>
          <a:xfrm>
            <a:off x="0" y="-1588"/>
            <a:ext cx="9144000" cy="741363"/>
            <a:chOff x="0" y="-1588"/>
            <a:chExt cx="9144000" cy="741363"/>
          </a:xfrm>
        </p:grpSpPr>
        <p:sp>
          <p:nvSpPr>
            <p:cNvPr id="16" name="Freeform 5">
              <a:extLst>
                <a:ext uri="{FF2B5EF4-FFF2-40B4-BE49-F238E27FC236}">
                  <a16:creationId xmlns:a16="http://schemas.microsoft.com/office/drawing/2014/main" id="{300934A8-B6FB-28BD-32C7-27FAE6C9C30A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-1588"/>
              <a:ext cx="9144000" cy="741363"/>
            </a:xfrm>
            <a:custGeom>
              <a:avLst/>
              <a:gdLst>
                <a:gd name="T0" fmla="*/ 0 w 1123"/>
                <a:gd name="T1" fmla="*/ 0 h 90"/>
                <a:gd name="T2" fmla="*/ 0 w 1123"/>
                <a:gd name="T3" fmla="*/ 90 h 90"/>
                <a:gd name="T4" fmla="*/ 957 w 1123"/>
                <a:gd name="T5" fmla="*/ 90 h 90"/>
                <a:gd name="T6" fmla="*/ 955 w 1123"/>
                <a:gd name="T7" fmla="*/ 89 h 90"/>
                <a:gd name="T8" fmla="*/ 949 w 1123"/>
                <a:gd name="T9" fmla="*/ 73 h 90"/>
                <a:gd name="T10" fmla="*/ 949 w 1123"/>
                <a:gd name="T11" fmla="*/ 43 h 90"/>
                <a:gd name="T12" fmla="*/ 966 w 1123"/>
                <a:gd name="T13" fmla="*/ 43 h 90"/>
                <a:gd name="T14" fmla="*/ 966 w 1123"/>
                <a:gd name="T15" fmla="*/ 74 h 90"/>
                <a:gd name="T16" fmla="*/ 967 w 1123"/>
                <a:gd name="T17" fmla="*/ 80 h 90"/>
                <a:gd name="T18" fmla="*/ 973 w 1123"/>
                <a:gd name="T19" fmla="*/ 82 h 90"/>
                <a:gd name="T20" fmla="*/ 978 w 1123"/>
                <a:gd name="T21" fmla="*/ 80 h 90"/>
                <a:gd name="T22" fmla="*/ 980 w 1123"/>
                <a:gd name="T23" fmla="*/ 74 h 90"/>
                <a:gd name="T24" fmla="*/ 980 w 1123"/>
                <a:gd name="T25" fmla="*/ 43 h 90"/>
                <a:gd name="T26" fmla="*/ 996 w 1123"/>
                <a:gd name="T27" fmla="*/ 43 h 90"/>
                <a:gd name="T28" fmla="*/ 996 w 1123"/>
                <a:gd name="T29" fmla="*/ 70 h 90"/>
                <a:gd name="T30" fmla="*/ 990 w 1123"/>
                <a:gd name="T31" fmla="*/ 89 h 90"/>
                <a:gd name="T32" fmla="*/ 988 w 1123"/>
                <a:gd name="T33" fmla="*/ 90 h 90"/>
                <a:gd name="T34" fmla="*/ 1012 w 1123"/>
                <a:gd name="T35" fmla="*/ 90 h 90"/>
                <a:gd name="T36" fmla="*/ 1002 w 1123"/>
                <a:gd name="T37" fmla="*/ 68 h 90"/>
                <a:gd name="T38" fmla="*/ 1028 w 1123"/>
                <a:gd name="T39" fmla="*/ 41 h 90"/>
                <a:gd name="T40" fmla="*/ 1048 w 1123"/>
                <a:gd name="T41" fmla="*/ 49 h 90"/>
                <a:gd name="T42" fmla="*/ 1052 w 1123"/>
                <a:gd name="T43" fmla="*/ 55 h 90"/>
                <a:gd name="T44" fmla="*/ 1039 w 1123"/>
                <a:gd name="T45" fmla="*/ 62 h 90"/>
                <a:gd name="T46" fmla="*/ 1028 w 1123"/>
                <a:gd name="T47" fmla="*/ 53 h 90"/>
                <a:gd name="T48" fmla="*/ 1022 w 1123"/>
                <a:gd name="T49" fmla="*/ 56 h 90"/>
                <a:gd name="T50" fmla="*/ 1018 w 1123"/>
                <a:gd name="T51" fmla="*/ 67 h 90"/>
                <a:gd name="T52" fmla="*/ 1028 w 1123"/>
                <a:gd name="T53" fmla="*/ 82 h 90"/>
                <a:gd name="T54" fmla="*/ 1039 w 1123"/>
                <a:gd name="T55" fmla="*/ 74 h 90"/>
                <a:gd name="T56" fmla="*/ 1052 w 1123"/>
                <a:gd name="T57" fmla="*/ 80 h 90"/>
                <a:gd name="T58" fmla="*/ 1047 w 1123"/>
                <a:gd name="T59" fmla="*/ 87 h 90"/>
                <a:gd name="T60" fmla="*/ 1044 w 1123"/>
                <a:gd name="T61" fmla="*/ 90 h 90"/>
                <a:gd name="T62" fmla="*/ 1059 w 1123"/>
                <a:gd name="T63" fmla="*/ 90 h 90"/>
                <a:gd name="T64" fmla="*/ 1059 w 1123"/>
                <a:gd name="T65" fmla="*/ 43 h 90"/>
                <a:gd name="T66" fmla="*/ 1075 w 1123"/>
                <a:gd name="T67" fmla="*/ 43 h 90"/>
                <a:gd name="T68" fmla="*/ 1075 w 1123"/>
                <a:gd name="T69" fmla="*/ 80 h 90"/>
                <a:gd name="T70" fmla="*/ 1096 w 1123"/>
                <a:gd name="T71" fmla="*/ 80 h 90"/>
                <a:gd name="T72" fmla="*/ 1096 w 1123"/>
                <a:gd name="T73" fmla="*/ 90 h 90"/>
                <a:gd name="T74" fmla="*/ 1123 w 1123"/>
                <a:gd name="T75" fmla="*/ 90 h 90"/>
                <a:gd name="T76" fmla="*/ 1123 w 1123"/>
                <a:gd name="T77" fmla="*/ 0 h 90"/>
                <a:gd name="T78" fmla="*/ 0 w 1123"/>
                <a:gd name="T79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123" h="90">
                  <a:moveTo>
                    <a:pt x="0" y="0"/>
                  </a:moveTo>
                  <a:cubicBezTo>
                    <a:pt x="0" y="90"/>
                    <a:pt x="0" y="90"/>
                    <a:pt x="0" y="90"/>
                  </a:cubicBezTo>
                  <a:cubicBezTo>
                    <a:pt x="957" y="90"/>
                    <a:pt x="957" y="90"/>
                    <a:pt x="957" y="90"/>
                  </a:cubicBezTo>
                  <a:cubicBezTo>
                    <a:pt x="956" y="90"/>
                    <a:pt x="955" y="89"/>
                    <a:pt x="955" y="89"/>
                  </a:cubicBezTo>
                  <a:cubicBezTo>
                    <a:pt x="950" y="84"/>
                    <a:pt x="950" y="78"/>
                    <a:pt x="949" y="73"/>
                  </a:cubicBezTo>
                  <a:cubicBezTo>
                    <a:pt x="949" y="43"/>
                    <a:pt x="949" y="43"/>
                    <a:pt x="949" y="43"/>
                  </a:cubicBezTo>
                  <a:cubicBezTo>
                    <a:pt x="966" y="43"/>
                    <a:pt x="966" y="43"/>
                    <a:pt x="966" y="43"/>
                  </a:cubicBezTo>
                  <a:cubicBezTo>
                    <a:pt x="966" y="74"/>
                    <a:pt x="966" y="74"/>
                    <a:pt x="966" y="74"/>
                  </a:cubicBezTo>
                  <a:cubicBezTo>
                    <a:pt x="966" y="76"/>
                    <a:pt x="966" y="79"/>
                    <a:pt x="967" y="80"/>
                  </a:cubicBezTo>
                  <a:cubicBezTo>
                    <a:pt x="969" y="82"/>
                    <a:pt x="971" y="82"/>
                    <a:pt x="973" y="82"/>
                  </a:cubicBezTo>
                  <a:cubicBezTo>
                    <a:pt x="975" y="82"/>
                    <a:pt x="977" y="81"/>
                    <a:pt x="978" y="80"/>
                  </a:cubicBezTo>
                  <a:cubicBezTo>
                    <a:pt x="979" y="79"/>
                    <a:pt x="980" y="76"/>
                    <a:pt x="980" y="74"/>
                  </a:cubicBezTo>
                  <a:cubicBezTo>
                    <a:pt x="980" y="43"/>
                    <a:pt x="980" y="43"/>
                    <a:pt x="980" y="43"/>
                  </a:cubicBezTo>
                  <a:cubicBezTo>
                    <a:pt x="996" y="43"/>
                    <a:pt x="996" y="43"/>
                    <a:pt x="996" y="43"/>
                  </a:cubicBezTo>
                  <a:cubicBezTo>
                    <a:pt x="996" y="70"/>
                    <a:pt x="996" y="70"/>
                    <a:pt x="996" y="70"/>
                  </a:cubicBezTo>
                  <a:cubicBezTo>
                    <a:pt x="996" y="75"/>
                    <a:pt x="996" y="83"/>
                    <a:pt x="990" y="89"/>
                  </a:cubicBezTo>
                  <a:cubicBezTo>
                    <a:pt x="989" y="89"/>
                    <a:pt x="989" y="90"/>
                    <a:pt x="988" y="90"/>
                  </a:cubicBezTo>
                  <a:cubicBezTo>
                    <a:pt x="1012" y="90"/>
                    <a:pt x="1012" y="90"/>
                    <a:pt x="1012" y="90"/>
                  </a:cubicBezTo>
                  <a:cubicBezTo>
                    <a:pt x="1005" y="85"/>
                    <a:pt x="1002" y="76"/>
                    <a:pt x="1002" y="68"/>
                  </a:cubicBezTo>
                  <a:cubicBezTo>
                    <a:pt x="1002" y="55"/>
                    <a:pt x="1011" y="41"/>
                    <a:pt x="1028" y="41"/>
                  </a:cubicBezTo>
                  <a:cubicBezTo>
                    <a:pt x="1035" y="41"/>
                    <a:pt x="1043" y="44"/>
                    <a:pt x="1048" y="49"/>
                  </a:cubicBezTo>
                  <a:cubicBezTo>
                    <a:pt x="1050" y="51"/>
                    <a:pt x="1051" y="53"/>
                    <a:pt x="1052" y="55"/>
                  </a:cubicBezTo>
                  <a:cubicBezTo>
                    <a:pt x="1039" y="62"/>
                    <a:pt x="1039" y="62"/>
                    <a:pt x="1039" y="62"/>
                  </a:cubicBezTo>
                  <a:cubicBezTo>
                    <a:pt x="1038" y="59"/>
                    <a:pt x="1035" y="53"/>
                    <a:pt x="1028" y="53"/>
                  </a:cubicBezTo>
                  <a:cubicBezTo>
                    <a:pt x="1025" y="53"/>
                    <a:pt x="1023" y="55"/>
                    <a:pt x="1022" y="56"/>
                  </a:cubicBezTo>
                  <a:cubicBezTo>
                    <a:pt x="1018" y="60"/>
                    <a:pt x="1018" y="65"/>
                    <a:pt x="1018" y="67"/>
                  </a:cubicBezTo>
                  <a:cubicBezTo>
                    <a:pt x="1018" y="75"/>
                    <a:pt x="1021" y="82"/>
                    <a:pt x="1028" y="82"/>
                  </a:cubicBezTo>
                  <a:cubicBezTo>
                    <a:pt x="1036" y="82"/>
                    <a:pt x="1038" y="75"/>
                    <a:pt x="1039" y="74"/>
                  </a:cubicBezTo>
                  <a:cubicBezTo>
                    <a:pt x="1052" y="80"/>
                    <a:pt x="1052" y="80"/>
                    <a:pt x="1052" y="80"/>
                  </a:cubicBezTo>
                  <a:cubicBezTo>
                    <a:pt x="1051" y="83"/>
                    <a:pt x="1050" y="85"/>
                    <a:pt x="1047" y="87"/>
                  </a:cubicBezTo>
                  <a:cubicBezTo>
                    <a:pt x="1046" y="88"/>
                    <a:pt x="1045" y="89"/>
                    <a:pt x="1044" y="90"/>
                  </a:cubicBezTo>
                  <a:cubicBezTo>
                    <a:pt x="1059" y="90"/>
                    <a:pt x="1059" y="90"/>
                    <a:pt x="1059" y="90"/>
                  </a:cubicBezTo>
                  <a:cubicBezTo>
                    <a:pt x="1059" y="43"/>
                    <a:pt x="1059" y="43"/>
                    <a:pt x="1059" y="43"/>
                  </a:cubicBezTo>
                  <a:cubicBezTo>
                    <a:pt x="1075" y="43"/>
                    <a:pt x="1075" y="43"/>
                    <a:pt x="1075" y="43"/>
                  </a:cubicBezTo>
                  <a:cubicBezTo>
                    <a:pt x="1075" y="80"/>
                    <a:pt x="1075" y="80"/>
                    <a:pt x="1075" y="80"/>
                  </a:cubicBezTo>
                  <a:cubicBezTo>
                    <a:pt x="1096" y="80"/>
                    <a:pt x="1096" y="80"/>
                    <a:pt x="1096" y="80"/>
                  </a:cubicBezTo>
                  <a:cubicBezTo>
                    <a:pt x="1096" y="90"/>
                    <a:pt x="1096" y="90"/>
                    <a:pt x="1096" y="90"/>
                  </a:cubicBezTo>
                  <a:cubicBezTo>
                    <a:pt x="1123" y="90"/>
                    <a:pt x="1123" y="90"/>
                    <a:pt x="1123" y="90"/>
                  </a:cubicBezTo>
                  <a:cubicBezTo>
                    <a:pt x="1123" y="0"/>
                    <a:pt x="1123" y="0"/>
                    <a:pt x="112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EA76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649647F2-846F-DBF8-3DEE-D116C84833F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524000" y="360000"/>
              <a:ext cx="147064" cy="172800"/>
            </a:xfrm>
            <a:prstGeom prst="rect">
              <a:avLst/>
            </a:prstGeom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86258B4D-058F-BC70-03A0-ECEC24F36862}"/>
              </a:ext>
            </a:extLst>
          </p:cNvPr>
          <p:cNvSpPr txBox="1"/>
          <p:nvPr/>
        </p:nvSpPr>
        <p:spPr>
          <a:xfrm>
            <a:off x="239573" y="163468"/>
            <a:ext cx="70448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Transport equation for cosmic rays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70">
                <a:extLst>
                  <a:ext uri="{FF2B5EF4-FFF2-40B4-BE49-F238E27FC236}">
                    <a16:creationId xmlns:a16="http://schemas.microsoft.com/office/drawing/2014/main" id="{B4D0FF1E-577D-7E55-947B-9C056CDE9753}"/>
                  </a:ext>
                </a:extLst>
              </p:cNvPr>
              <p:cNvSpPr txBox="1"/>
              <p:nvPr/>
            </p:nvSpPr>
            <p:spPr>
              <a:xfrm>
                <a:off x="239573" y="984472"/>
                <a:ext cx="8610859" cy="22467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000" noProof="0" dirty="0"/>
                  <a:t>If the distribution is isotropic, we only care about the magnitude of </a:t>
                </a:r>
                <a14:m>
                  <m:oMath xmlns:m="http://schemas.openxmlformats.org/officeDocument/2006/math">
                    <m:r>
                      <a:rPr lang="en-GB" sz="2000" b="1" i="1" noProof="0" smtClean="0">
                        <a:latin typeface="Cambria Math" panose="02040503050406030204" pitchFamily="18" charset="0"/>
                      </a:rPr>
                      <m:t>𝒑</m:t>
                    </m:r>
                    <m:r>
                      <a:rPr lang="en-GB" sz="2000" b="1" i="1" noProof="0" smtClean="0"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en-GB" sz="2000" noProof="0" dirty="0"/>
                  <a:t>:</a:t>
                </a:r>
              </a:p>
              <a:p>
                <a:endParaRPr lang="en-GB" sz="2000" dirty="0"/>
              </a:p>
              <a:p>
                <a:endParaRPr lang="en-GB" sz="2000" noProof="0" dirty="0"/>
              </a:p>
              <a:p>
                <a:endParaRPr lang="en-GB" sz="2000" dirty="0"/>
              </a:p>
              <a:p>
                <a:endParaRPr lang="en-GB" sz="2000" noProof="0" dirty="0"/>
              </a:p>
              <a:p>
                <a:endParaRPr lang="en-GB" sz="2000" dirty="0"/>
              </a:p>
              <a:p>
                <a:endParaRPr lang="en-GB" sz="2000" noProof="0" dirty="0"/>
              </a:p>
            </p:txBody>
          </p:sp>
        </mc:Choice>
        <mc:Fallback xmlns="">
          <p:sp>
            <p:nvSpPr>
              <p:cNvPr id="7" name="TextBox 70">
                <a:extLst>
                  <a:ext uri="{FF2B5EF4-FFF2-40B4-BE49-F238E27FC236}">
                    <a16:creationId xmlns:a16="http://schemas.microsoft.com/office/drawing/2014/main" id="{B4D0FF1E-577D-7E55-947B-9C056CDE97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9573" y="984472"/>
                <a:ext cx="8610859" cy="2246769"/>
              </a:xfrm>
              <a:prstGeom prst="rect">
                <a:avLst/>
              </a:prstGeom>
              <a:blipFill>
                <a:blip r:embed="rId4"/>
                <a:stretch>
                  <a:fillRect l="-736" t="-168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Grafik 2">
            <a:extLst>
              <a:ext uri="{FF2B5EF4-FFF2-40B4-BE49-F238E27FC236}">
                <a16:creationId xmlns:a16="http://schemas.microsoft.com/office/drawing/2014/main" id="{CB32B8DF-612C-CC33-FEC6-401683EA46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0986" y="1484329"/>
            <a:ext cx="5118722" cy="623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71827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A6E85F-B363-E5E9-7144-2F14D6D9A0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4A4EFE2F-6A93-610C-89BE-09F27B9F347D}"/>
              </a:ext>
            </a:extLst>
          </p:cNvPr>
          <p:cNvGrpSpPr/>
          <p:nvPr/>
        </p:nvGrpSpPr>
        <p:grpSpPr>
          <a:xfrm>
            <a:off x="0" y="-1588"/>
            <a:ext cx="9144000" cy="741363"/>
            <a:chOff x="0" y="-1588"/>
            <a:chExt cx="9144000" cy="741363"/>
          </a:xfrm>
        </p:grpSpPr>
        <p:sp>
          <p:nvSpPr>
            <p:cNvPr id="16" name="Freeform 5">
              <a:extLst>
                <a:ext uri="{FF2B5EF4-FFF2-40B4-BE49-F238E27FC236}">
                  <a16:creationId xmlns:a16="http://schemas.microsoft.com/office/drawing/2014/main" id="{5F68E1F1-6F3A-97FF-56EA-A5711B8CBDF6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-1588"/>
              <a:ext cx="9144000" cy="741363"/>
            </a:xfrm>
            <a:custGeom>
              <a:avLst/>
              <a:gdLst>
                <a:gd name="T0" fmla="*/ 0 w 1123"/>
                <a:gd name="T1" fmla="*/ 0 h 90"/>
                <a:gd name="T2" fmla="*/ 0 w 1123"/>
                <a:gd name="T3" fmla="*/ 90 h 90"/>
                <a:gd name="T4" fmla="*/ 957 w 1123"/>
                <a:gd name="T5" fmla="*/ 90 h 90"/>
                <a:gd name="T6" fmla="*/ 955 w 1123"/>
                <a:gd name="T7" fmla="*/ 89 h 90"/>
                <a:gd name="T8" fmla="*/ 949 w 1123"/>
                <a:gd name="T9" fmla="*/ 73 h 90"/>
                <a:gd name="T10" fmla="*/ 949 w 1123"/>
                <a:gd name="T11" fmla="*/ 43 h 90"/>
                <a:gd name="T12" fmla="*/ 966 w 1123"/>
                <a:gd name="T13" fmla="*/ 43 h 90"/>
                <a:gd name="T14" fmla="*/ 966 w 1123"/>
                <a:gd name="T15" fmla="*/ 74 h 90"/>
                <a:gd name="T16" fmla="*/ 967 w 1123"/>
                <a:gd name="T17" fmla="*/ 80 h 90"/>
                <a:gd name="T18" fmla="*/ 973 w 1123"/>
                <a:gd name="T19" fmla="*/ 82 h 90"/>
                <a:gd name="T20" fmla="*/ 978 w 1123"/>
                <a:gd name="T21" fmla="*/ 80 h 90"/>
                <a:gd name="T22" fmla="*/ 980 w 1123"/>
                <a:gd name="T23" fmla="*/ 74 h 90"/>
                <a:gd name="T24" fmla="*/ 980 w 1123"/>
                <a:gd name="T25" fmla="*/ 43 h 90"/>
                <a:gd name="T26" fmla="*/ 996 w 1123"/>
                <a:gd name="T27" fmla="*/ 43 h 90"/>
                <a:gd name="T28" fmla="*/ 996 w 1123"/>
                <a:gd name="T29" fmla="*/ 70 h 90"/>
                <a:gd name="T30" fmla="*/ 990 w 1123"/>
                <a:gd name="T31" fmla="*/ 89 h 90"/>
                <a:gd name="T32" fmla="*/ 988 w 1123"/>
                <a:gd name="T33" fmla="*/ 90 h 90"/>
                <a:gd name="T34" fmla="*/ 1012 w 1123"/>
                <a:gd name="T35" fmla="*/ 90 h 90"/>
                <a:gd name="T36" fmla="*/ 1002 w 1123"/>
                <a:gd name="T37" fmla="*/ 68 h 90"/>
                <a:gd name="T38" fmla="*/ 1028 w 1123"/>
                <a:gd name="T39" fmla="*/ 41 h 90"/>
                <a:gd name="T40" fmla="*/ 1048 w 1123"/>
                <a:gd name="T41" fmla="*/ 49 h 90"/>
                <a:gd name="T42" fmla="*/ 1052 w 1123"/>
                <a:gd name="T43" fmla="*/ 55 h 90"/>
                <a:gd name="T44" fmla="*/ 1039 w 1123"/>
                <a:gd name="T45" fmla="*/ 62 h 90"/>
                <a:gd name="T46" fmla="*/ 1028 w 1123"/>
                <a:gd name="T47" fmla="*/ 53 h 90"/>
                <a:gd name="T48" fmla="*/ 1022 w 1123"/>
                <a:gd name="T49" fmla="*/ 56 h 90"/>
                <a:gd name="T50" fmla="*/ 1018 w 1123"/>
                <a:gd name="T51" fmla="*/ 67 h 90"/>
                <a:gd name="T52" fmla="*/ 1028 w 1123"/>
                <a:gd name="T53" fmla="*/ 82 h 90"/>
                <a:gd name="T54" fmla="*/ 1039 w 1123"/>
                <a:gd name="T55" fmla="*/ 74 h 90"/>
                <a:gd name="T56" fmla="*/ 1052 w 1123"/>
                <a:gd name="T57" fmla="*/ 80 h 90"/>
                <a:gd name="T58" fmla="*/ 1047 w 1123"/>
                <a:gd name="T59" fmla="*/ 87 h 90"/>
                <a:gd name="T60" fmla="*/ 1044 w 1123"/>
                <a:gd name="T61" fmla="*/ 90 h 90"/>
                <a:gd name="T62" fmla="*/ 1059 w 1123"/>
                <a:gd name="T63" fmla="*/ 90 h 90"/>
                <a:gd name="T64" fmla="*/ 1059 w 1123"/>
                <a:gd name="T65" fmla="*/ 43 h 90"/>
                <a:gd name="T66" fmla="*/ 1075 w 1123"/>
                <a:gd name="T67" fmla="*/ 43 h 90"/>
                <a:gd name="T68" fmla="*/ 1075 w 1123"/>
                <a:gd name="T69" fmla="*/ 80 h 90"/>
                <a:gd name="T70" fmla="*/ 1096 w 1123"/>
                <a:gd name="T71" fmla="*/ 80 h 90"/>
                <a:gd name="T72" fmla="*/ 1096 w 1123"/>
                <a:gd name="T73" fmla="*/ 90 h 90"/>
                <a:gd name="T74" fmla="*/ 1123 w 1123"/>
                <a:gd name="T75" fmla="*/ 90 h 90"/>
                <a:gd name="T76" fmla="*/ 1123 w 1123"/>
                <a:gd name="T77" fmla="*/ 0 h 90"/>
                <a:gd name="T78" fmla="*/ 0 w 1123"/>
                <a:gd name="T79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123" h="90">
                  <a:moveTo>
                    <a:pt x="0" y="0"/>
                  </a:moveTo>
                  <a:cubicBezTo>
                    <a:pt x="0" y="90"/>
                    <a:pt x="0" y="90"/>
                    <a:pt x="0" y="90"/>
                  </a:cubicBezTo>
                  <a:cubicBezTo>
                    <a:pt x="957" y="90"/>
                    <a:pt x="957" y="90"/>
                    <a:pt x="957" y="90"/>
                  </a:cubicBezTo>
                  <a:cubicBezTo>
                    <a:pt x="956" y="90"/>
                    <a:pt x="955" y="89"/>
                    <a:pt x="955" y="89"/>
                  </a:cubicBezTo>
                  <a:cubicBezTo>
                    <a:pt x="950" y="84"/>
                    <a:pt x="950" y="78"/>
                    <a:pt x="949" y="73"/>
                  </a:cubicBezTo>
                  <a:cubicBezTo>
                    <a:pt x="949" y="43"/>
                    <a:pt x="949" y="43"/>
                    <a:pt x="949" y="43"/>
                  </a:cubicBezTo>
                  <a:cubicBezTo>
                    <a:pt x="966" y="43"/>
                    <a:pt x="966" y="43"/>
                    <a:pt x="966" y="43"/>
                  </a:cubicBezTo>
                  <a:cubicBezTo>
                    <a:pt x="966" y="74"/>
                    <a:pt x="966" y="74"/>
                    <a:pt x="966" y="74"/>
                  </a:cubicBezTo>
                  <a:cubicBezTo>
                    <a:pt x="966" y="76"/>
                    <a:pt x="966" y="79"/>
                    <a:pt x="967" y="80"/>
                  </a:cubicBezTo>
                  <a:cubicBezTo>
                    <a:pt x="969" y="82"/>
                    <a:pt x="971" y="82"/>
                    <a:pt x="973" y="82"/>
                  </a:cubicBezTo>
                  <a:cubicBezTo>
                    <a:pt x="975" y="82"/>
                    <a:pt x="977" y="81"/>
                    <a:pt x="978" y="80"/>
                  </a:cubicBezTo>
                  <a:cubicBezTo>
                    <a:pt x="979" y="79"/>
                    <a:pt x="980" y="76"/>
                    <a:pt x="980" y="74"/>
                  </a:cubicBezTo>
                  <a:cubicBezTo>
                    <a:pt x="980" y="43"/>
                    <a:pt x="980" y="43"/>
                    <a:pt x="980" y="43"/>
                  </a:cubicBezTo>
                  <a:cubicBezTo>
                    <a:pt x="996" y="43"/>
                    <a:pt x="996" y="43"/>
                    <a:pt x="996" y="43"/>
                  </a:cubicBezTo>
                  <a:cubicBezTo>
                    <a:pt x="996" y="70"/>
                    <a:pt x="996" y="70"/>
                    <a:pt x="996" y="70"/>
                  </a:cubicBezTo>
                  <a:cubicBezTo>
                    <a:pt x="996" y="75"/>
                    <a:pt x="996" y="83"/>
                    <a:pt x="990" y="89"/>
                  </a:cubicBezTo>
                  <a:cubicBezTo>
                    <a:pt x="989" y="89"/>
                    <a:pt x="989" y="90"/>
                    <a:pt x="988" y="90"/>
                  </a:cubicBezTo>
                  <a:cubicBezTo>
                    <a:pt x="1012" y="90"/>
                    <a:pt x="1012" y="90"/>
                    <a:pt x="1012" y="90"/>
                  </a:cubicBezTo>
                  <a:cubicBezTo>
                    <a:pt x="1005" y="85"/>
                    <a:pt x="1002" y="76"/>
                    <a:pt x="1002" y="68"/>
                  </a:cubicBezTo>
                  <a:cubicBezTo>
                    <a:pt x="1002" y="55"/>
                    <a:pt x="1011" y="41"/>
                    <a:pt x="1028" y="41"/>
                  </a:cubicBezTo>
                  <a:cubicBezTo>
                    <a:pt x="1035" y="41"/>
                    <a:pt x="1043" y="44"/>
                    <a:pt x="1048" y="49"/>
                  </a:cubicBezTo>
                  <a:cubicBezTo>
                    <a:pt x="1050" y="51"/>
                    <a:pt x="1051" y="53"/>
                    <a:pt x="1052" y="55"/>
                  </a:cubicBezTo>
                  <a:cubicBezTo>
                    <a:pt x="1039" y="62"/>
                    <a:pt x="1039" y="62"/>
                    <a:pt x="1039" y="62"/>
                  </a:cubicBezTo>
                  <a:cubicBezTo>
                    <a:pt x="1038" y="59"/>
                    <a:pt x="1035" y="53"/>
                    <a:pt x="1028" y="53"/>
                  </a:cubicBezTo>
                  <a:cubicBezTo>
                    <a:pt x="1025" y="53"/>
                    <a:pt x="1023" y="55"/>
                    <a:pt x="1022" y="56"/>
                  </a:cubicBezTo>
                  <a:cubicBezTo>
                    <a:pt x="1018" y="60"/>
                    <a:pt x="1018" y="65"/>
                    <a:pt x="1018" y="67"/>
                  </a:cubicBezTo>
                  <a:cubicBezTo>
                    <a:pt x="1018" y="75"/>
                    <a:pt x="1021" y="82"/>
                    <a:pt x="1028" y="82"/>
                  </a:cubicBezTo>
                  <a:cubicBezTo>
                    <a:pt x="1036" y="82"/>
                    <a:pt x="1038" y="75"/>
                    <a:pt x="1039" y="74"/>
                  </a:cubicBezTo>
                  <a:cubicBezTo>
                    <a:pt x="1052" y="80"/>
                    <a:pt x="1052" y="80"/>
                    <a:pt x="1052" y="80"/>
                  </a:cubicBezTo>
                  <a:cubicBezTo>
                    <a:pt x="1051" y="83"/>
                    <a:pt x="1050" y="85"/>
                    <a:pt x="1047" y="87"/>
                  </a:cubicBezTo>
                  <a:cubicBezTo>
                    <a:pt x="1046" y="88"/>
                    <a:pt x="1045" y="89"/>
                    <a:pt x="1044" y="90"/>
                  </a:cubicBezTo>
                  <a:cubicBezTo>
                    <a:pt x="1059" y="90"/>
                    <a:pt x="1059" y="90"/>
                    <a:pt x="1059" y="90"/>
                  </a:cubicBezTo>
                  <a:cubicBezTo>
                    <a:pt x="1059" y="43"/>
                    <a:pt x="1059" y="43"/>
                    <a:pt x="1059" y="43"/>
                  </a:cubicBezTo>
                  <a:cubicBezTo>
                    <a:pt x="1075" y="43"/>
                    <a:pt x="1075" y="43"/>
                    <a:pt x="1075" y="43"/>
                  </a:cubicBezTo>
                  <a:cubicBezTo>
                    <a:pt x="1075" y="80"/>
                    <a:pt x="1075" y="80"/>
                    <a:pt x="1075" y="80"/>
                  </a:cubicBezTo>
                  <a:cubicBezTo>
                    <a:pt x="1096" y="80"/>
                    <a:pt x="1096" y="80"/>
                    <a:pt x="1096" y="80"/>
                  </a:cubicBezTo>
                  <a:cubicBezTo>
                    <a:pt x="1096" y="90"/>
                    <a:pt x="1096" y="90"/>
                    <a:pt x="1096" y="90"/>
                  </a:cubicBezTo>
                  <a:cubicBezTo>
                    <a:pt x="1123" y="90"/>
                    <a:pt x="1123" y="90"/>
                    <a:pt x="1123" y="90"/>
                  </a:cubicBezTo>
                  <a:cubicBezTo>
                    <a:pt x="1123" y="0"/>
                    <a:pt x="1123" y="0"/>
                    <a:pt x="112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EA76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72BAF3F0-F8AC-0E3F-6CB0-9236B110723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524000" y="360000"/>
              <a:ext cx="147064" cy="172800"/>
            </a:xfrm>
            <a:prstGeom prst="rect">
              <a:avLst/>
            </a:prstGeom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91369163-F5DE-A443-53BD-48051DDD3E52}"/>
              </a:ext>
            </a:extLst>
          </p:cNvPr>
          <p:cNvSpPr txBox="1"/>
          <p:nvPr/>
        </p:nvSpPr>
        <p:spPr>
          <a:xfrm>
            <a:off x="239573" y="163468"/>
            <a:ext cx="70448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Transport equation for cosmic rays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70">
                <a:extLst>
                  <a:ext uri="{FF2B5EF4-FFF2-40B4-BE49-F238E27FC236}">
                    <a16:creationId xmlns:a16="http://schemas.microsoft.com/office/drawing/2014/main" id="{7E643F21-221F-8CA1-CC40-165946D91E3C}"/>
                  </a:ext>
                </a:extLst>
              </p:cNvPr>
              <p:cNvSpPr txBox="1"/>
              <p:nvPr/>
            </p:nvSpPr>
            <p:spPr>
              <a:xfrm>
                <a:off x="239573" y="984472"/>
                <a:ext cx="8610859" cy="28623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000" dirty="0"/>
                  <a:t>If the distribution is isotropic, we only care about the magnitude of </a:t>
                </a:r>
                <a14:m>
                  <m:oMath xmlns:m="http://schemas.openxmlformats.org/officeDocument/2006/math">
                    <m:r>
                      <a:rPr lang="en-GB" sz="2000" b="1" i="1">
                        <a:latin typeface="Cambria Math" panose="02040503050406030204" pitchFamily="18" charset="0"/>
                      </a:rPr>
                      <m:t>𝒑</m:t>
                    </m:r>
                    <m:r>
                      <a:rPr lang="en-GB" sz="2000" b="1" i="1"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en-GB" sz="2000" dirty="0"/>
                  <a:t>:</a:t>
                </a:r>
              </a:p>
              <a:p>
                <a:endParaRPr lang="en-GB" sz="2000" dirty="0"/>
              </a:p>
              <a:p>
                <a:endParaRPr lang="en-GB" sz="2000" noProof="0" dirty="0"/>
              </a:p>
              <a:p>
                <a:endParaRPr lang="en-GB" sz="2000" dirty="0"/>
              </a:p>
              <a:p>
                <a:r>
                  <a:rPr lang="en-GB" sz="2000" dirty="0"/>
                  <a:t>Use the result from previous slide and neglect electric fields (B-fields do not change magnitude of momentum):</a:t>
                </a:r>
              </a:p>
              <a:p>
                <a:endParaRPr lang="en-GB" sz="2000" noProof="0" dirty="0"/>
              </a:p>
              <a:p>
                <a:endParaRPr lang="en-GB" sz="2000" dirty="0"/>
              </a:p>
              <a:p>
                <a:endParaRPr lang="en-GB" sz="2000" noProof="0" dirty="0"/>
              </a:p>
            </p:txBody>
          </p:sp>
        </mc:Choice>
        <mc:Fallback xmlns="">
          <p:sp>
            <p:nvSpPr>
              <p:cNvPr id="7" name="TextBox 70">
                <a:extLst>
                  <a:ext uri="{FF2B5EF4-FFF2-40B4-BE49-F238E27FC236}">
                    <a16:creationId xmlns:a16="http://schemas.microsoft.com/office/drawing/2014/main" id="{7E643F21-221F-8CA1-CC40-165946D91E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9573" y="984472"/>
                <a:ext cx="8610859" cy="2862322"/>
              </a:xfrm>
              <a:prstGeom prst="rect">
                <a:avLst/>
              </a:prstGeom>
              <a:blipFill>
                <a:blip r:embed="rId4"/>
                <a:stretch>
                  <a:fillRect l="-736" t="-132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Grafik 11">
            <a:extLst>
              <a:ext uri="{FF2B5EF4-FFF2-40B4-BE49-F238E27FC236}">
                <a16:creationId xmlns:a16="http://schemas.microsoft.com/office/drawing/2014/main" id="{C44C580F-9758-4FDC-F841-BC72FE8DFE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5975" y="2976028"/>
            <a:ext cx="6433303" cy="622577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C5610A51-3240-6A03-D24B-DD4B8F76277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0986" y="1484329"/>
            <a:ext cx="5118722" cy="623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4382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6996DD-15DA-8F53-25BE-768FB3CFFC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A22953B6-F1B7-6EED-FF5A-1AFE995A0DF1}"/>
              </a:ext>
            </a:extLst>
          </p:cNvPr>
          <p:cNvGrpSpPr/>
          <p:nvPr/>
        </p:nvGrpSpPr>
        <p:grpSpPr>
          <a:xfrm>
            <a:off x="0" y="-1588"/>
            <a:ext cx="9144000" cy="741363"/>
            <a:chOff x="0" y="-1588"/>
            <a:chExt cx="9144000" cy="741363"/>
          </a:xfrm>
        </p:grpSpPr>
        <p:sp>
          <p:nvSpPr>
            <p:cNvPr id="16" name="Freeform 5">
              <a:extLst>
                <a:ext uri="{FF2B5EF4-FFF2-40B4-BE49-F238E27FC236}">
                  <a16:creationId xmlns:a16="http://schemas.microsoft.com/office/drawing/2014/main" id="{FB155403-81AC-51C1-CC0D-8D463E258474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-1588"/>
              <a:ext cx="9144000" cy="741363"/>
            </a:xfrm>
            <a:custGeom>
              <a:avLst/>
              <a:gdLst>
                <a:gd name="T0" fmla="*/ 0 w 1123"/>
                <a:gd name="T1" fmla="*/ 0 h 90"/>
                <a:gd name="T2" fmla="*/ 0 w 1123"/>
                <a:gd name="T3" fmla="*/ 90 h 90"/>
                <a:gd name="T4" fmla="*/ 957 w 1123"/>
                <a:gd name="T5" fmla="*/ 90 h 90"/>
                <a:gd name="T6" fmla="*/ 955 w 1123"/>
                <a:gd name="T7" fmla="*/ 89 h 90"/>
                <a:gd name="T8" fmla="*/ 949 w 1123"/>
                <a:gd name="T9" fmla="*/ 73 h 90"/>
                <a:gd name="T10" fmla="*/ 949 w 1123"/>
                <a:gd name="T11" fmla="*/ 43 h 90"/>
                <a:gd name="T12" fmla="*/ 966 w 1123"/>
                <a:gd name="T13" fmla="*/ 43 h 90"/>
                <a:gd name="T14" fmla="*/ 966 w 1123"/>
                <a:gd name="T15" fmla="*/ 74 h 90"/>
                <a:gd name="T16" fmla="*/ 967 w 1123"/>
                <a:gd name="T17" fmla="*/ 80 h 90"/>
                <a:gd name="T18" fmla="*/ 973 w 1123"/>
                <a:gd name="T19" fmla="*/ 82 h 90"/>
                <a:gd name="T20" fmla="*/ 978 w 1123"/>
                <a:gd name="T21" fmla="*/ 80 h 90"/>
                <a:gd name="T22" fmla="*/ 980 w 1123"/>
                <a:gd name="T23" fmla="*/ 74 h 90"/>
                <a:gd name="T24" fmla="*/ 980 w 1123"/>
                <a:gd name="T25" fmla="*/ 43 h 90"/>
                <a:gd name="T26" fmla="*/ 996 w 1123"/>
                <a:gd name="T27" fmla="*/ 43 h 90"/>
                <a:gd name="T28" fmla="*/ 996 w 1123"/>
                <a:gd name="T29" fmla="*/ 70 h 90"/>
                <a:gd name="T30" fmla="*/ 990 w 1123"/>
                <a:gd name="T31" fmla="*/ 89 h 90"/>
                <a:gd name="T32" fmla="*/ 988 w 1123"/>
                <a:gd name="T33" fmla="*/ 90 h 90"/>
                <a:gd name="T34" fmla="*/ 1012 w 1123"/>
                <a:gd name="T35" fmla="*/ 90 h 90"/>
                <a:gd name="T36" fmla="*/ 1002 w 1123"/>
                <a:gd name="T37" fmla="*/ 68 h 90"/>
                <a:gd name="T38" fmla="*/ 1028 w 1123"/>
                <a:gd name="T39" fmla="*/ 41 h 90"/>
                <a:gd name="T40" fmla="*/ 1048 w 1123"/>
                <a:gd name="T41" fmla="*/ 49 h 90"/>
                <a:gd name="T42" fmla="*/ 1052 w 1123"/>
                <a:gd name="T43" fmla="*/ 55 h 90"/>
                <a:gd name="T44" fmla="*/ 1039 w 1123"/>
                <a:gd name="T45" fmla="*/ 62 h 90"/>
                <a:gd name="T46" fmla="*/ 1028 w 1123"/>
                <a:gd name="T47" fmla="*/ 53 h 90"/>
                <a:gd name="T48" fmla="*/ 1022 w 1123"/>
                <a:gd name="T49" fmla="*/ 56 h 90"/>
                <a:gd name="T50" fmla="*/ 1018 w 1123"/>
                <a:gd name="T51" fmla="*/ 67 h 90"/>
                <a:gd name="T52" fmla="*/ 1028 w 1123"/>
                <a:gd name="T53" fmla="*/ 82 h 90"/>
                <a:gd name="T54" fmla="*/ 1039 w 1123"/>
                <a:gd name="T55" fmla="*/ 74 h 90"/>
                <a:gd name="T56" fmla="*/ 1052 w 1123"/>
                <a:gd name="T57" fmla="*/ 80 h 90"/>
                <a:gd name="T58" fmla="*/ 1047 w 1123"/>
                <a:gd name="T59" fmla="*/ 87 h 90"/>
                <a:gd name="T60" fmla="*/ 1044 w 1123"/>
                <a:gd name="T61" fmla="*/ 90 h 90"/>
                <a:gd name="T62" fmla="*/ 1059 w 1123"/>
                <a:gd name="T63" fmla="*/ 90 h 90"/>
                <a:gd name="T64" fmla="*/ 1059 w 1123"/>
                <a:gd name="T65" fmla="*/ 43 h 90"/>
                <a:gd name="T66" fmla="*/ 1075 w 1123"/>
                <a:gd name="T67" fmla="*/ 43 h 90"/>
                <a:gd name="T68" fmla="*/ 1075 w 1123"/>
                <a:gd name="T69" fmla="*/ 80 h 90"/>
                <a:gd name="T70" fmla="*/ 1096 w 1123"/>
                <a:gd name="T71" fmla="*/ 80 h 90"/>
                <a:gd name="T72" fmla="*/ 1096 w 1123"/>
                <a:gd name="T73" fmla="*/ 90 h 90"/>
                <a:gd name="T74" fmla="*/ 1123 w 1123"/>
                <a:gd name="T75" fmla="*/ 90 h 90"/>
                <a:gd name="T76" fmla="*/ 1123 w 1123"/>
                <a:gd name="T77" fmla="*/ 0 h 90"/>
                <a:gd name="T78" fmla="*/ 0 w 1123"/>
                <a:gd name="T79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123" h="90">
                  <a:moveTo>
                    <a:pt x="0" y="0"/>
                  </a:moveTo>
                  <a:cubicBezTo>
                    <a:pt x="0" y="90"/>
                    <a:pt x="0" y="90"/>
                    <a:pt x="0" y="90"/>
                  </a:cubicBezTo>
                  <a:cubicBezTo>
                    <a:pt x="957" y="90"/>
                    <a:pt x="957" y="90"/>
                    <a:pt x="957" y="90"/>
                  </a:cubicBezTo>
                  <a:cubicBezTo>
                    <a:pt x="956" y="90"/>
                    <a:pt x="955" y="89"/>
                    <a:pt x="955" y="89"/>
                  </a:cubicBezTo>
                  <a:cubicBezTo>
                    <a:pt x="950" y="84"/>
                    <a:pt x="950" y="78"/>
                    <a:pt x="949" y="73"/>
                  </a:cubicBezTo>
                  <a:cubicBezTo>
                    <a:pt x="949" y="43"/>
                    <a:pt x="949" y="43"/>
                    <a:pt x="949" y="43"/>
                  </a:cubicBezTo>
                  <a:cubicBezTo>
                    <a:pt x="966" y="43"/>
                    <a:pt x="966" y="43"/>
                    <a:pt x="966" y="43"/>
                  </a:cubicBezTo>
                  <a:cubicBezTo>
                    <a:pt x="966" y="74"/>
                    <a:pt x="966" y="74"/>
                    <a:pt x="966" y="74"/>
                  </a:cubicBezTo>
                  <a:cubicBezTo>
                    <a:pt x="966" y="76"/>
                    <a:pt x="966" y="79"/>
                    <a:pt x="967" y="80"/>
                  </a:cubicBezTo>
                  <a:cubicBezTo>
                    <a:pt x="969" y="82"/>
                    <a:pt x="971" y="82"/>
                    <a:pt x="973" y="82"/>
                  </a:cubicBezTo>
                  <a:cubicBezTo>
                    <a:pt x="975" y="82"/>
                    <a:pt x="977" y="81"/>
                    <a:pt x="978" y="80"/>
                  </a:cubicBezTo>
                  <a:cubicBezTo>
                    <a:pt x="979" y="79"/>
                    <a:pt x="980" y="76"/>
                    <a:pt x="980" y="74"/>
                  </a:cubicBezTo>
                  <a:cubicBezTo>
                    <a:pt x="980" y="43"/>
                    <a:pt x="980" y="43"/>
                    <a:pt x="980" y="43"/>
                  </a:cubicBezTo>
                  <a:cubicBezTo>
                    <a:pt x="996" y="43"/>
                    <a:pt x="996" y="43"/>
                    <a:pt x="996" y="43"/>
                  </a:cubicBezTo>
                  <a:cubicBezTo>
                    <a:pt x="996" y="70"/>
                    <a:pt x="996" y="70"/>
                    <a:pt x="996" y="70"/>
                  </a:cubicBezTo>
                  <a:cubicBezTo>
                    <a:pt x="996" y="75"/>
                    <a:pt x="996" y="83"/>
                    <a:pt x="990" y="89"/>
                  </a:cubicBezTo>
                  <a:cubicBezTo>
                    <a:pt x="989" y="89"/>
                    <a:pt x="989" y="90"/>
                    <a:pt x="988" y="90"/>
                  </a:cubicBezTo>
                  <a:cubicBezTo>
                    <a:pt x="1012" y="90"/>
                    <a:pt x="1012" y="90"/>
                    <a:pt x="1012" y="90"/>
                  </a:cubicBezTo>
                  <a:cubicBezTo>
                    <a:pt x="1005" y="85"/>
                    <a:pt x="1002" y="76"/>
                    <a:pt x="1002" y="68"/>
                  </a:cubicBezTo>
                  <a:cubicBezTo>
                    <a:pt x="1002" y="55"/>
                    <a:pt x="1011" y="41"/>
                    <a:pt x="1028" y="41"/>
                  </a:cubicBezTo>
                  <a:cubicBezTo>
                    <a:pt x="1035" y="41"/>
                    <a:pt x="1043" y="44"/>
                    <a:pt x="1048" y="49"/>
                  </a:cubicBezTo>
                  <a:cubicBezTo>
                    <a:pt x="1050" y="51"/>
                    <a:pt x="1051" y="53"/>
                    <a:pt x="1052" y="55"/>
                  </a:cubicBezTo>
                  <a:cubicBezTo>
                    <a:pt x="1039" y="62"/>
                    <a:pt x="1039" y="62"/>
                    <a:pt x="1039" y="62"/>
                  </a:cubicBezTo>
                  <a:cubicBezTo>
                    <a:pt x="1038" y="59"/>
                    <a:pt x="1035" y="53"/>
                    <a:pt x="1028" y="53"/>
                  </a:cubicBezTo>
                  <a:cubicBezTo>
                    <a:pt x="1025" y="53"/>
                    <a:pt x="1023" y="55"/>
                    <a:pt x="1022" y="56"/>
                  </a:cubicBezTo>
                  <a:cubicBezTo>
                    <a:pt x="1018" y="60"/>
                    <a:pt x="1018" y="65"/>
                    <a:pt x="1018" y="67"/>
                  </a:cubicBezTo>
                  <a:cubicBezTo>
                    <a:pt x="1018" y="75"/>
                    <a:pt x="1021" y="82"/>
                    <a:pt x="1028" y="82"/>
                  </a:cubicBezTo>
                  <a:cubicBezTo>
                    <a:pt x="1036" y="82"/>
                    <a:pt x="1038" y="75"/>
                    <a:pt x="1039" y="74"/>
                  </a:cubicBezTo>
                  <a:cubicBezTo>
                    <a:pt x="1052" y="80"/>
                    <a:pt x="1052" y="80"/>
                    <a:pt x="1052" y="80"/>
                  </a:cubicBezTo>
                  <a:cubicBezTo>
                    <a:pt x="1051" y="83"/>
                    <a:pt x="1050" y="85"/>
                    <a:pt x="1047" y="87"/>
                  </a:cubicBezTo>
                  <a:cubicBezTo>
                    <a:pt x="1046" y="88"/>
                    <a:pt x="1045" y="89"/>
                    <a:pt x="1044" y="90"/>
                  </a:cubicBezTo>
                  <a:cubicBezTo>
                    <a:pt x="1059" y="90"/>
                    <a:pt x="1059" y="90"/>
                    <a:pt x="1059" y="90"/>
                  </a:cubicBezTo>
                  <a:cubicBezTo>
                    <a:pt x="1059" y="43"/>
                    <a:pt x="1059" y="43"/>
                    <a:pt x="1059" y="43"/>
                  </a:cubicBezTo>
                  <a:cubicBezTo>
                    <a:pt x="1075" y="43"/>
                    <a:pt x="1075" y="43"/>
                    <a:pt x="1075" y="43"/>
                  </a:cubicBezTo>
                  <a:cubicBezTo>
                    <a:pt x="1075" y="80"/>
                    <a:pt x="1075" y="80"/>
                    <a:pt x="1075" y="80"/>
                  </a:cubicBezTo>
                  <a:cubicBezTo>
                    <a:pt x="1096" y="80"/>
                    <a:pt x="1096" y="80"/>
                    <a:pt x="1096" y="80"/>
                  </a:cubicBezTo>
                  <a:cubicBezTo>
                    <a:pt x="1096" y="90"/>
                    <a:pt x="1096" y="90"/>
                    <a:pt x="1096" y="90"/>
                  </a:cubicBezTo>
                  <a:cubicBezTo>
                    <a:pt x="1123" y="90"/>
                    <a:pt x="1123" y="90"/>
                    <a:pt x="1123" y="90"/>
                  </a:cubicBezTo>
                  <a:cubicBezTo>
                    <a:pt x="1123" y="0"/>
                    <a:pt x="1123" y="0"/>
                    <a:pt x="112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EA76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618D9F41-BCD6-2F26-D4C6-5D90FFAB772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524000" y="360000"/>
              <a:ext cx="147064" cy="172800"/>
            </a:xfrm>
            <a:prstGeom prst="rect">
              <a:avLst/>
            </a:prstGeom>
          </p:spPr>
        </p:pic>
      </p:grpSp>
      <p:sp>
        <p:nvSpPr>
          <p:cNvPr id="71" name="TextBox 70">
            <a:extLst>
              <a:ext uri="{FF2B5EF4-FFF2-40B4-BE49-F238E27FC236}">
                <a16:creationId xmlns:a16="http://schemas.microsoft.com/office/drawing/2014/main" id="{1C58C2A9-D6A4-C4E4-EC46-AD512B592FBB}"/>
              </a:ext>
            </a:extLst>
          </p:cNvPr>
          <p:cNvSpPr txBox="1"/>
          <p:nvPr/>
        </p:nvSpPr>
        <p:spPr>
          <a:xfrm>
            <a:off x="0" y="2063918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/>
              <a:t>Plasma turbulence</a:t>
            </a:r>
          </a:p>
          <a:p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145296631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DE9583-C975-230B-0021-F5A94C81F4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C8685521-D59D-D0ED-5797-6852FF35F14D}"/>
              </a:ext>
            </a:extLst>
          </p:cNvPr>
          <p:cNvGrpSpPr/>
          <p:nvPr/>
        </p:nvGrpSpPr>
        <p:grpSpPr>
          <a:xfrm>
            <a:off x="0" y="-1588"/>
            <a:ext cx="9144000" cy="741363"/>
            <a:chOff x="0" y="-1588"/>
            <a:chExt cx="9144000" cy="741363"/>
          </a:xfrm>
        </p:grpSpPr>
        <p:sp>
          <p:nvSpPr>
            <p:cNvPr id="16" name="Freeform 5">
              <a:extLst>
                <a:ext uri="{FF2B5EF4-FFF2-40B4-BE49-F238E27FC236}">
                  <a16:creationId xmlns:a16="http://schemas.microsoft.com/office/drawing/2014/main" id="{B35FBF88-9ADD-40A9-D196-850DE8E275AB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-1588"/>
              <a:ext cx="9144000" cy="741363"/>
            </a:xfrm>
            <a:custGeom>
              <a:avLst/>
              <a:gdLst>
                <a:gd name="T0" fmla="*/ 0 w 1123"/>
                <a:gd name="T1" fmla="*/ 0 h 90"/>
                <a:gd name="T2" fmla="*/ 0 w 1123"/>
                <a:gd name="T3" fmla="*/ 90 h 90"/>
                <a:gd name="T4" fmla="*/ 957 w 1123"/>
                <a:gd name="T5" fmla="*/ 90 h 90"/>
                <a:gd name="T6" fmla="*/ 955 w 1123"/>
                <a:gd name="T7" fmla="*/ 89 h 90"/>
                <a:gd name="T8" fmla="*/ 949 w 1123"/>
                <a:gd name="T9" fmla="*/ 73 h 90"/>
                <a:gd name="T10" fmla="*/ 949 w 1123"/>
                <a:gd name="T11" fmla="*/ 43 h 90"/>
                <a:gd name="T12" fmla="*/ 966 w 1123"/>
                <a:gd name="T13" fmla="*/ 43 h 90"/>
                <a:gd name="T14" fmla="*/ 966 w 1123"/>
                <a:gd name="T15" fmla="*/ 74 h 90"/>
                <a:gd name="T16" fmla="*/ 967 w 1123"/>
                <a:gd name="T17" fmla="*/ 80 h 90"/>
                <a:gd name="T18" fmla="*/ 973 w 1123"/>
                <a:gd name="T19" fmla="*/ 82 h 90"/>
                <a:gd name="T20" fmla="*/ 978 w 1123"/>
                <a:gd name="T21" fmla="*/ 80 h 90"/>
                <a:gd name="T22" fmla="*/ 980 w 1123"/>
                <a:gd name="T23" fmla="*/ 74 h 90"/>
                <a:gd name="T24" fmla="*/ 980 w 1123"/>
                <a:gd name="T25" fmla="*/ 43 h 90"/>
                <a:gd name="T26" fmla="*/ 996 w 1123"/>
                <a:gd name="T27" fmla="*/ 43 h 90"/>
                <a:gd name="T28" fmla="*/ 996 w 1123"/>
                <a:gd name="T29" fmla="*/ 70 h 90"/>
                <a:gd name="T30" fmla="*/ 990 w 1123"/>
                <a:gd name="T31" fmla="*/ 89 h 90"/>
                <a:gd name="T32" fmla="*/ 988 w 1123"/>
                <a:gd name="T33" fmla="*/ 90 h 90"/>
                <a:gd name="T34" fmla="*/ 1012 w 1123"/>
                <a:gd name="T35" fmla="*/ 90 h 90"/>
                <a:gd name="T36" fmla="*/ 1002 w 1123"/>
                <a:gd name="T37" fmla="*/ 68 h 90"/>
                <a:gd name="T38" fmla="*/ 1028 w 1123"/>
                <a:gd name="T39" fmla="*/ 41 h 90"/>
                <a:gd name="T40" fmla="*/ 1048 w 1123"/>
                <a:gd name="T41" fmla="*/ 49 h 90"/>
                <a:gd name="T42" fmla="*/ 1052 w 1123"/>
                <a:gd name="T43" fmla="*/ 55 h 90"/>
                <a:gd name="T44" fmla="*/ 1039 w 1123"/>
                <a:gd name="T45" fmla="*/ 62 h 90"/>
                <a:gd name="T46" fmla="*/ 1028 w 1123"/>
                <a:gd name="T47" fmla="*/ 53 h 90"/>
                <a:gd name="T48" fmla="*/ 1022 w 1123"/>
                <a:gd name="T49" fmla="*/ 56 h 90"/>
                <a:gd name="T50" fmla="*/ 1018 w 1123"/>
                <a:gd name="T51" fmla="*/ 67 h 90"/>
                <a:gd name="T52" fmla="*/ 1028 w 1123"/>
                <a:gd name="T53" fmla="*/ 82 h 90"/>
                <a:gd name="T54" fmla="*/ 1039 w 1123"/>
                <a:gd name="T55" fmla="*/ 74 h 90"/>
                <a:gd name="T56" fmla="*/ 1052 w 1123"/>
                <a:gd name="T57" fmla="*/ 80 h 90"/>
                <a:gd name="T58" fmla="*/ 1047 w 1123"/>
                <a:gd name="T59" fmla="*/ 87 h 90"/>
                <a:gd name="T60" fmla="*/ 1044 w 1123"/>
                <a:gd name="T61" fmla="*/ 90 h 90"/>
                <a:gd name="T62" fmla="*/ 1059 w 1123"/>
                <a:gd name="T63" fmla="*/ 90 h 90"/>
                <a:gd name="T64" fmla="*/ 1059 w 1123"/>
                <a:gd name="T65" fmla="*/ 43 h 90"/>
                <a:gd name="T66" fmla="*/ 1075 w 1123"/>
                <a:gd name="T67" fmla="*/ 43 h 90"/>
                <a:gd name="T68" fmla="*/ 1075 w 1123"/>
                <a:gd name="T69" fmla="*/ 80 h 90"/>
                <a:gd name="T70" fmla="*/ 1096 w 1123"/>
                <a:gd name="T71" fmla="*/ 80 h 90"/>
                <a:gd name="T72" fmla="*/ 1096 w 1123"/>
                <a:gd name="T73" fmla="*/ 90 h 90"/>
                <a:gd name="T74" fmla="*/ 1123 w 1123"/>
                <a:gd name="T75" fmla="*/ 90 h 90"/>
                <a:gd name="T76" fmla="*/ 1123 w 1123"/>
                <a:gd name="T77" fmla="*/ 0 h 90"/>
                <a:gd name="T78" fmla="*/ 0 w 1123"/>
                <a:gd name="T79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123" h="90">
                  <a:moveTo>
                    <a:pt x="0" y="0"/>
                  </a:moveTo>
                  <a:cubicBezTo>
                    <a:pt x="0" y="90"/>
                    <a:pt x="0" y="90"/>
                    <a:pt x="0" y="90"/>
                  </a:cubicBezTo>
                  <a:cubicBezTo>
                    <a:pt x="957" y="90"/>
                    <a:pt x="957" y="90"/>
                    <a:pt x="957" y="90"/>
                  </a:cubicBezTo>
                  <a:cubicBezTo>
                    <a:pt x="956" y="90"/>
                    <a:pt x="955" y="89"/>
                    <a:pt x="955" y="89"/>
                  </a:cubicBezTo>
                  <a:cubicBezTo>
                    <a:pt x="950" y="84"/>
                    <a:pt x="950" y="78"/>
                    <a:pt x="949" y="73"/>
                  </a:cubicBezTo>
                  <a:cubicBezTo>
                    <a:pt x="949" y="43"/>
                    <a:pt x="949" y="43"/>
                    <a:pt x="949" y="43"/>
                  </a:cubicBezTo>
                  <a:cubicBezTo>
                    <a:pt x="966" y="43"/>
                    <a:pt x="966" y="43"/>
                    <a:pt x="966" y="43"/>
                  </a:cubicBezTo>
                  <a:cubicBezTo>
                    <a:pt x="966" y="74"/>
                    <a:pt x="966" y="74"/>
                    <a:pt x="966" y="74"/>
                  </a:cubicBezTo>
                  <a:cubicBezTo>
                    <a:pt x="966" y="76"/>
                    <a:pt x="966" y="79"/>
                    <a:pt x="967" y="80"/>
                  </a:cubicBezTo>
                  <a:cubicBezTo>
                    <a:pt x="969" y="82"/>
                    <a:pt x="971" y="82"/>
                    <a:pt x="973" y="82"/>
                  </a:cubicBezTo>
                  <a:cubicBezTo>
                    <a:pt x="975" y="82"/>
                    <a:pt x="977" y="81"/>
                    <a:pt x="978" y="80"/>
                  </a:cubicBezTo>
                  <a:cubicBezTo>
                    <a:pt x="979" y="79"/>
                    <a:pt x="980" y="76"/>
                    <a:pt x="980" y="74"/>
                  </a:cubicBezTo>
                  <a:cubicBezTo>
                    <a:pt x="980" y="43"/>
                    <a:pt x="980" y="43"/>
                    <a:pt x="980" y="43"/>
                  </a:cubicBezTo>
                  <a:cubicBezTo>
                    <a:pt x="996" y="43"/>
                    <a:pt x="996" y="43"/>
                    <a:pt x="996" y="43"/>
                  </a:cubicBezTo>
                  <a:cubicBezTo>
                    <a:pt x="996" y="70"/>
                    <a:pt x="996" y="70"/>
                    <a:pt x="996" y="70"/>
                  </a:cubicBezTo>
                  <a:cubicBezTo>
                    <a:pt x="996" y="75"/>
                    <a:pt x="996" y="83"/>
                    <a:pt x="990" y="89"/>
                  </a:cubicBezTo>
                  <a:cubicBezTo>
                    <a:pt x="989" y="89"/>
                    <a:pt x="989" y="90"/>
                    <a:pt x="988" y="90"/>
                  </a:cubicBezTo>
                  <a:cubicBezTo>
                    <a:pt x="1012" y="90"/>
                    <a:pt x="1012" y="90"/>
                    <a:pt x="1012" y="90"/>
                  </a:cubicBezTo>
                  <a:cubicBezTo>
                    <a:pt x="1005" y="85"/>
                    <a:pt x="1002" y="76"/>
                    <a:pt x="1002" y="68"/>
                  </a:cubicBezTo>
                  <a:cubicBezTo>
                    <a:pt x="1002" y="55"/>
                    <a:pt x="1011" y="41"/>
                    <a:pt x="1028" y="41"/>
                  </a:cubicBezTo>
                  <a:cubicBezTo>
                    <a:pt x="1035" y="41"/>
                    <a:pt x="1043" y="44"/>
                    <a:pt x="1048" y="49"/>
                  </a:cubicBezTo>
                  <a:cubicBezTo>
                    <a:pt x="1050" y="51"/>
                    <a:pt x="1051" y="53"/>
                    <a:pt x="1052" y="55"/>
                  </a:cubicBezTo>
                  <a:cubicBezTo>
                    <a:pt x="1039" y="62"/>
                    <a:pt x="1039" y="62"/>
                    <a:pt x="1039" y="62"/>
                  </a:cubicBezTo>
                  <a:cubicBezTo>
                    <a:pt x="1038" y="59"/>
                    <a:pt x="1035" y="53"/>
                    <a:pt x="1028" y="53"/>
                  </a:cubicBezTo>
                  <a:cubicBezTo>
                    <a:pt x="1025" y="53"/>
                    <a:pt x="1023" y="55"/>
                    <a:pt x="1022" y="56"/>
                  </a:cubicBezTo>
                  <a:cubicBezTo>
                    <a:pt x="1018" y="60"/>
                    <a:pt x="1018" y="65"/>
                    <a:pt x="1018" y="67"/>
                  </a:cubicBezTo>
                  <a:cubicBezTo>
                    <a:pt x="1018" y="75"/>
                    <a:pt x="1021" y="82"/>
                    <a:pt x="1028" y="82"/>
                  </a:cubicBezTo>
                  <a:cubicBezTo>
                    <a:pt x="1036" y="82"/>
                    <a:pt x="1038" y="75"/>
                    <a:pt x="1039" y="74"/>
                  </a:cubicBezTo>
                  <a:cubicBezTo>
                    <a:pt x="1052" y="80"/>
                    <a:pt x="1052" y="80"/>
                    <a:pt x="1052" y="80"/>
                  </a:cubicBezTo>
                  <a:cubicBezTo>
                    <a:pt x="1051" y="83"/>
                    <a:pt x="1050" y="85"/>
                    <a:pt x="1047" y="87"/>
                  </a:cubicBezTo>
                  <a:cubicBezTo>
                    <a:pt x="1046" y="88"/>
                    <a:pt x="1045" y="89"/>
                    <a:pt x="1044" y="90"/>
                  </a:cubicBezTo>
                  <a:cubicBezTo>
                    <a:pt x="1059" y="90"/>
                    <a:pt x="1059" y="90"/>
                    <a:pt x="1059" y="90"/>
                  </a:cubicBezTo>
                  <a:cubicBezTo>
                    <a:pt x="1059" y="43"/>
                    <a:pt x="1059" y="43"/>
                    <a:pt x="1059" y="43"/>
                  </a:cubicBezTo>
                  <a:cubicBezTo>
                    <a:pt x="1075" y="43"/>
                    <a:pt x="1075" y="43"/>
                    <a:pt x="1075" y="43"/>
                  </a:cubicBezTo>
                  <a:cubicBezTo>
                    <a:pt x="1075" y="80"/>
                    <a:pt x="1075" y="80"/>
                    <a:pt x="1075" y="80"/>
                  </a:cubicBezTo>
                  <a:cubicBezTo>
                    <a:pt x="1096" y="80"/>
                    <a:pt x="1096" y="80"/>
                    <a:pt x="1096" y="80"/>
                  </a:cubicBezTo>
                  <a:cubicBezTo>
                    <a:pt x="1096" y="90"/>
                    <a:pt x="1096" y="90"/>
                    <a:pt x="1096" y="90"/>
                  </a:cubicBezTo>
                  <a:cubicBezTo>
                    <a:pt x="1123" y="90"/>
                    <a:pt x="1123" y="90"/>
                    <a:pt x="1123" y="90"/>
                  </a:cubicBezTo>
                  <a:cubicBezTo>
                    <a:pt x="1123" y="0"/>
                    <a:pt x="1123" y="0"/>
                    <a:pt x="112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EA76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B5718C54-4B66-FF56-1B8C-4BBC3281535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524000" y="360000"/>
              <a:ext cx="147064" cy="172800"/>
            </a:xfrm>
            <a:prstGeom prst="rect">
              <a:avLst/>
            </a:prstGeom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AA02777E-6EBC-655D-8517-FFC07AA65AAC}"/>
              </a:ext>
            </a:extLst>
          </p:cNvPr>
          <p:cNvSpPr txBox="1"/>
          <p:nvPr/>
        </p:nvSpPr>
        <p:spPr>
          <a:xfrm>
            <a:off x="239573" y="163468"/>
            <a:ext cx="70448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Transport equation for cosmic rays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70">
                <a:extLst>
                  <a:ext uri="{FF2B5EF4-FFF2-40B4-BE49-F238E27FC236}">
                    <a16:creationId xmlns:a16="http://schemas.microsoft.com/office/drawing/2014/main" id="{59C25EAC-DF84-BE21-C4C4-02694C542E93}"/>
                  </a:ext>
                </a:extLst>
              </p:cNvPr>
              <p:cNvSpPr txBox="1"/>
              <p:nvPr/>
            </p:nvSpPr>
            <p:spPr>
              <a:xfrm>
                <a:off x="239573" y="984472"/>
                <a:ext cx="8610859" cy="34778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000" dirty="0"/>
                  <a:t>If the distribution is isotropic, we only care about the magnitude of </a:t>
                </a:r>
                <a14:m>
                  <m:oMath xmlns:m="http://schemas.openxmlformats.org/officeDocument/2006/math">
                    <m:r>
                      <a:rPr lang="en-GB" sz="2000" b="1" i="1">
                        <a:latin typeface="Cambria Math" panose="02040503050406030204" pitchFamily="18" charset="0"/>
                      </a:rPr>
                      <m:t>𝒑</m:t>
                    </m:r>
                    <m:r>
                      <a:rPr lang="en-GB" sz="2000" b="1" i="1"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en-GB" sz="2000" dirty="0"/>
                  <a:t>:</a:t>
                </a:r>
              </a:p>
              <a:p>
                <a:endParaRPr lang="en-GB" sz="2000" dirty="0"/>
              </a:p>
              <a:p>
                <a:endParaRPr lang="en-GB" sz="2000" noProof="0" dirty="0"/>
              </a:p>
              <a:p>
                <a:endParaRPr lang="en-GB" sz="2000" dirty="0"/>
              </a:p>
              <a:p>
                <a:r>
                  <a:rPr lang="en-GB" sz="2000" dirty="0"/>
                  <a:t>Use the result from previous slide and neglect electric fields (B-fields do not change magnitude of momentum):</a:t>
                </a:r>
              </a:p>
              <a:p>
                <a:endParaRPr lang="en-GB" sz="2000" noProof="0" dirty="0"/>
              </a:p>
              <a:p>
                <a:endParaRPr lang="en-GB" sz="2000" dirty="0"/>
              </a:p>
              <a:p>
                <a:endParaRPr lang="en-GB" sz="2000" noProof="0" dirty="0"/>
              </a:p>
              <a:p>
                <a:r>
                  <a:rPr lang="en-GB" sz="2000" noProof="0" dirty="0"/>
                  <a:t>If the distribution is </a:t>
                </a:r>
                <a:r>
                  <a:rPr lang="en-GB" sz="2000" dirty="0"/>
                  <a:t>isotropic in the primed frame, we can average over all directions:</a:t>
                </a:r>
                <a:endParaRPr lang="en-GB" sz="2000" noProof="0" dirty="0"/>
              </a:p>
            </p:txBody>
          </p:sp>
        </mc:Choice>
        <mc:Fallback xmlns="">
          <p:sp>
            <p:nvSpPr>
              <p:cNvPr id="7" name="TextBox 70">
                <a:extLst>
                  <a:ext uri="{FF2B5EF4-FFF2-40B4-BE49-F238E27FC236}">
                    <a16:creationId xmlns:a16="http://schemas.microsoft.com/office/drawing/2014/main" id="{59C25EAC-DF84-BE21-C4C4-02694C542E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9573" y="984472"/>
                <a:ext cx="8610859" cy="3477875"/>
              </a:xfrm>
              <a:prstGeom prst="rect">
                <a:avLst/>
              </a:prstGeom>
              <a:blipFill>
                <a:blip r:embed="rId4"/>
                <a:stretch>
                  <a:fillRect l="-736" t="-1091" b="-218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Grafik 9">
            <a:extLst>
              <a:ext uri="{FF2B5EF4-FFF2-40B4-BE49-F238E27FC236}">
                <a16:creationId xmlns:a16="http://schemas.microsoft.com/office/drawing/2014/main" id="{47E190C6-06A8-18E7-27A2-422AB0D062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48984" y="4273177"/>
            <a:ext cx="4000231" cy="622576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3CD78B9F-50A4-A769-49D9-DA05648CB6E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5975" y="2976028"/>
            <a:ext cx="6433303" cy="622577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83F06C17-7E90-BE73-5A92-B0886057C98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0986" y="1484329"/>
            <a:ext cx="5118722" cy="623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11735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F857D5-F0AA-DB71-1C81-1DF21C5503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687739F3-63CC-E1C1-E858-D51628EDBD66}"/>
              </a:ext>
            </a:extLst>
          </p:cNvPr>
          <p:cNvGrpSpPr/>
          <p:nvPr/>
        </p:nvGrpSpPr>
        <p:grpSpPr>
          <a:xfrm>
            <a:off x="0" y="-1588"/>
            <a:ext cx="9144000" cy="741363"/>
            <a:chOff x="0" y="-1588"/>
            <a:chExt cx="9144000" cy="741363"/>
          </a:xfrm>
        </p:grpSpPr>
        <p:sp>
          <p:nvSpPr>
            <p:cNvPr id="16" name="Freeform 5">
              <a:extLst>
                <a:ext uri="{FF2B5EF4-FFF2-40B4-BE49-F238E27FC236}">
                  <a16:creationId xmlns:a16="http://schemas.microsoft.com/office/drawing/2014/main" id="{2FA42BEA-E692-D221-BAB0-B241471EB556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-1588"/>
              <a:ext cx="9144000" cy="741363"/>
            </a:xfrm>
            <a:custGeom>
              <a:avLst/>
              <a:gdLst>
                <a:gd name="T0" fmla="*/ 0 w 1123"/>
                <a:gd name="T1" fmla="*/ 0 h 90"/>
                <a:gd name="T2" fmla="*/ 0 w 1123"/>
                <a:gd name="T3" fmla="*/ 90 h 90"/>
                <a:gd name="T4" fmla="*/ 957 w 1123"/>
                <a:gd name="T5" fmla="*/ 90 h 90"/>
                <a:gd name="T6" fmla="*/ 955 w 1123"/>
                <a:gd name="T7" fmla="*/ 89 h 90"/>
                <a:gd name="T8" fmla="*/ 949 w 1123"/>
                <a:gd name="T9" fmla="*/ 73 h 90"/>
                <a:gd name="T10" fmla="*/ 949 w 1123"/>
                <a:gd name="T11" fmla="*/ 43 h 90"/>
                <a:gd name="T12" fmla="*/ 966 w 1123"/>
                <a:gd name="T13" fmla="*/ 43 h 90"/>
                <a:gd name="T14" fmla="*/ 966 w 1123"/>
                <a:gd name="T15" fmla="*/ 74 h 90"/>
                <a:gd name="T16" fmla="*/ 967 w 1123"/>
                <a:gd name="T17" fmla="*/ 80 h 90"/>
                <a:gd name="T18" fmla="*/ 973 w 1123"/>
                <a:gd name="T19" fmla="*/ 82 h 90"/>
                <a:gd name="T20" fmla="*/ 978 w 1123"/>
                <a:gd name="T21" fmla="*/ 80 h 90"/>
                <a:gd name="T22" fmla="*/ 980 w 1123"/>
                <a:gd name="T23" fmla="*/ 74 h 90"/>
                <a:gd name="T24" fmla="*/ 980 w 1123"/>
                <a:gd name="T25" fmla="*/ 43 h 90"/>
                <a:gd name="T26" fmla="*/ 996 w 1123"/>
                <a:gd name="T27" fmla="*/ 43 h 90"/>
                <a:gd name="T28" fmla="*/ 996 w 1123"/>
                <a:gd name="T29" fmla="*/ 70 h 90"/>
                <a:gd name="T30" fmla="*/ 990 w 1123"/>
                <a:gd name="T31" fmla="*/ 89 h 90"/>
                <a:gd name="T32" fmla="*/ 988 w 1123"/>
                <a:gd name="T33" fmla="*/ 90 h 90"/>
                <a:gd name="T34" fmla="*/ 1012 w 1123"/>
                <a:gd name="T35" fmla="*/ 90 h 90"/>
                <a:gd name="T36" fmla="*/ 1002 w 1123"/>
                <a:gd name="T37" fmla="*/ 68 h 90"/>
                <a:gd name="T38" fmla="*/ 1028 w 1123"/>
                <a:gd name="T39" fmla="*/ 41 h 90"/>
                <a:gd name="T40" fmla="*/ 1048 w 1123"/>
                <a:gd name="T41" fmla="*/ 49 h 90"/>
                <a:gd name="T42" fmla="*/ 1052 w 1123"/>
                <a:gd name="T43" fmla="*/ 55 h 90"/>
                <a:gd name="T44" fmla="*/ 1039 w 1123"/>
                <a:gd name="T45" fmla="*/ 62 h 90"/>
                <a:gd name="T46" fmla="*/ 1028 w 1123"/>
                <a:gd name="T47" fmla="*/ 53 h 90"/>
                <a:gd name="T48" fmla="*/ 1022 w 1123"/>
                <a:gd name="T49" fmla="*/ 56 h 90"/>
                <a:gd name="T50" fmla="*/ 1018 w 1123"/>
                <a:gd name="T51" fmla="*/ 67 h 90"/>
                <a:gd name="T52" fmla="*/ 1028 w 1123"/>
                <a:gd name="T53" fmla="*/ 82 h 90"/>
                <a:gd name="T54" fmla="*/ 1039 w 1123"/>
                <a:gd name="T55" fmla="*/ 74 h 90"/>
                <a:gd name="T56" fmla="*/ 1052 w 1123"/>
                <a:gd name="T57" fmla="*/ 80 h 90"/>
                <a:gd name="T58" fmla="*/ 1047 w 1123"/>
                <a:gd name="T59" fmla="*/ 87 h 90"/>
                <a:gd name="T60" fmla="*/ 1044 w 1123"/>
                <a:gd name="T61" fmla="*/ 90 h 90"/>
                <a:gd name="T62" fmla="*/ 1059 w 1123"/>
                <a:gd name="T63" fmla="*/ 90 h 90"/>
                <a:gd name="T64" fmla="*/ 1059 w 1123"/>
                <a:gd name="T65" fmla="*/ 43 h 90"/>
                <a:gd name="T66" fmla="*/ 1075 w 1123"/>
                <a:gd name="T67" fmla="*/ 43 h 90"/>
                <a:gd name="T68" fmla="*/ 1075 w 1123"/>
                <a:gd name="T69" fmla="*/ 80 h 90"/>
                <a:gd name="T70" fmla="*/ 1096 w 1123"/>
                <a:gd name="T71" fmla="*/ 80 h 90"/>
                <a:gd name="T72" fmla="*/ 1096 w 1123"/>
                <a:gd name="T73" fmla="*/ 90 h 90"/>
                <a:gd name="T74" fmla="*/ 1123 w 1123"/>
                <a:gd name="T75" fmla="*/ 90 h 90"/>
                <a:gd name="T76" fmla="*/ 1123 w 1123"/>
                <a:gd name="T77" fmla="*/ 0 h 90"/>
                <a:gd name="T78" fmla="*/ 0 w 1123"/>
                <a:gd name="T79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123" h="90">
                  <a:moveTo>
                    <a:pt x="0" y="0"/>
                  </a:moveTo>
                  <a:cubicBezTo>
                    <a:pt x="0" y="90"/>
                    <a:pt x="0" y="90"/>
                    <a:pt x="0" y="90"/>
                  </a:cubicBezTo>
                  <a:cubicBezTo>
                    <a:pt x="957" y="90"/>
                    <a:pt x="957" y="90"/>
                    <a:pt x="957" y="90"/>
                  </a:cubicBezTo>
                  <a:cubicBezTo>
                    <a:pt x="956" y="90"/>
                    <a:pt x="955" y="89"/>
                    <a:pt x="955" y="89"/>
                  </a:cubicBezTo>
                  <a:cubicBezTo>
                    <a:pt x="950" y="84"/>
                    <a:pt x="950" y="78"/>
                    <a:pt x="949" y="73"/>
                  </a:cubicBezTo>
                  <a:cubicBezTo>
                    <a:pt x="949" y="43"/>
                    <a:pt x="949" y="43"/>
                    <a:pt x="949" y="43"/>
                  </a:cubicBezTo>
                  <a:cubicBezTo>
                    <a:pt x="966" y="43"/>
                    <a:pt x="966" y="43"/>
                    <a:pt x="966" y="43"/>
                  </a:cubicBezTo>
                  <a:cubicBezTo>
                    <a:pt x="966" y="74"/>
                    <a:pt x="966" y="74"/>
                    <a:pt x="966" y="74"/>
                  </a:cubicBezTo>
                  <a:cubicBezTo>
                    <a:pt x="966" y="76"/>
                    <a:pt x="966" y="79"/>
                    <a:pt x="967" y="80"/>
                  </a:cubicBezTo>
                  <a:cubicBezTo>
                    <a:pt x="969" y="82"/>
                    <a:pt x="971" y="82"/>
                    <a:pt x="973" y="82"/>
                  </a:cubicBezTo>
                  <a:cubicBezTo>
                    <a:pt x="975" y="82"/>
                    <a:pt x="977" y="81"/>
                    <a:pt x="978" y="80"/>
                  </a:cubicBezTo>
                  <a:cubicBezTo>
                    <a:pt x="979" y="79"/>
                    <a:pt x="980" y="76"/>
                    <a:pt x="980" y="74"/>
                  </a:cubicBezTo>
                  <a:cubicBezTo>
                    <a:pt x="980" y="43"/>
                    <a:pt x="980" y="43"/>
                    <a:pt x="980" y="43"/>
                  </a:cubicBezTo>
                  <a:cubicBezTo>
                    <a:pt x="996" y="43"/>
                    <a:pt x="996" y="43"/>
                    <a:pt x="996" y="43"/>
                  </a:cubicBezTo>
                  <a:cubicBezTo>
                    <a:pt x="996" y="70"/>
                    <a:pt x="996" y="70"/>
                    <a:pt x="996" y="70"/>
                  </a:cubicBezTo>
                  <a:cubicBezTo>
                    <a:pt x="996" y="75"/>
                    <a:pt x="996" y="83"/>
                    <a:pt x="990" y="89"/>
                  </a:cubicBezTo>
                  <a:cubicBezTo>
                    <a:pt x="989" y="89"/>
                    <a:pt x="989" y="90"/>
                    <a:pt x="988" y="90"/>
                  </a:cubicBezTo>
                  <a:cubicBezTo>
                    <a:pt x="1012" y="90"/>
                    <a:pt x="1012" y="90"/>
                    <a:pt x="1012" y="90"/>
                  </a:cubicBezTo>
                  <a:cubicBezTo>
                    <a:pt x="1005" y="85"/>
                    <a:pt x="1002" y="76"/>
                    <a:pt x="1002" y="68"/>
                  </a:cubicBezTo>
                  <a:cubicBezTo>
                    <a:pt x="1002" y="55"/>
                    <a:pt x="1011" y="41"/>
                    <a:pt x="1028" y="41"/>
                  </a:cubicBezTo>
                  <a:cubicBezTo>
                    <a:pt x="1035" y="41"/>
                    <a:pt x="1043" y="44"/>
                    <a:pt x="1048" y="49"/>
                  </a:cubicBezTo>
                  <a:cubicBezTo>
                    <a:pt x="1050" y="51"/>
                    <a:pt x="1051" y="53"/>
                    <a:pt x="1052" y="55"/>
                  </a:cubicBezTo>
                  <a:cubicBezTo>
                    <a:pt x="1039" y="62"/>
                    <a:pt x="1039" y="62"/>
                    <a:pt x="1039" y="62"/>
                  </a:cubicBezTo>
                  <a:cubicBezTo>
                    <a:pt x="1038" y="59"/>
                    <a:pt x="1035" y="53"/>
                    <a:pt x="1028" y="53"/>
                  </a:cubicBezTo>
                  <a:cubicBezTo>
                    <a:pt x="1025" y="53"/>
                    <a:pt x="1023" y="55"/>
                    <a:pt x="1022" y="56"/>
                  </a:cubicBezTo>
                  <a:cubicBezTo>
                    <a:pt x="1018" y="60"/>
                    <a:pt x="1018" y="65"/>
                    <a:pt x="1018" y="67"/>
                  </a:cubicBezTo>
                  <a:cubicBezTo>
                    <a:pt x="1018" y="75"/>
                    <a:pt x="1021" y="82"/>
                    <a:pt x="1028" y="82"/>
                  </a:cubicBezTo>
                  <a:cubicBezTo>
                    <a:pt x="1036" y="82"/>
                    <a:pt x="1038" y="75"/>
                    <a:pt x="1039" y="74"/>
                  </a:cubicBezTo>
                  <a:cubicBezTo>
                    <a:pt x="1052" y="80"/>
                    <a:pt x="1052" y="80"/>
                    <a:pt x="1052" y="80"/>
                  </a:cubicBezTo>
                  <a:cubicBezTo>
                    <a:pt x="1051" y="83"/>
                    <a:pt x="1050" y="85"/>
                    <a:pt x="1047" y="87"/>
                  </a:cubicBezTo>
                  <a:cubicBezTo>
                    <a:pt x="1046" y="88"/>
                    <a:pt x="1045" y="89"/>
                    <a:pt x="1044" y="90"/>
                  </a:cubicBezTo>
                  <a:cubicBezTo>
                    <a:pt x="1059" y="90"/>
                    <a:pt x="1059" y="90"/>
                    <a:pt x="1059" y="90"/>
                  </a:cubicBezTo>
                  <a:cubicBezTo>
                    <a:pt x="1059" y="43"/>
                    <a:pt x="1059" y="43"/>
                    <a:pt x="1059" y="43"/>
                  </a:cubicBezTo>
                  <a:cubicBezTo>
                    <a:pt x="1075" y="43"/>
                    <a:pt x="1075" y="43"/>
                    <a:pt x="1075" y="43"/>
                  </a:cubicBezTo>
                  <a:cubicBezTo>
                    <a:pt x="1075" y="80"/>
                    <a:pt x="1075" y="80"/>
                    <a:pt x="1075" y="80"/>
                  </a:cubicBezTo>
                  <a:cubicBezTo>
                    <a:pt x="1096" y="80"/>
                    <a:pt x="1096" y="80"/>
                    <a:pt x="1096" y="80"/>
                  </a:cubicBezTo>
                  <a:cubicBezTo>
                    <a:pt x="1096" y="90"/>
                    <a:pt x="1096" y="90"/>
                    <a:pt x="1096" y="90"/>
                  </a:cubicBezTo>
                  <a:cubicBezTo>
                    <a:pt x="1123" y="90"/>
                    <a:pt x="1123" y="90"/>
                    <a:pt x="1123" y="90"/>
                  </a:cubicBezTo>
                  <a:cubicBezTo>
                    <a:pt x="1123" y="0"/>
                    <a:pt x="1123" y="0"/>
                    <a:pt x="112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EA76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2F33C5D3-B97E-476E-4419-30DEB438E7A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524000" y="360000"/>
              <a:ext cx="147064" cy="172800"/>
            </a:xfrm>
            <a:prstGeom prst="rect">
              <a:avLst/>
            </a:prstGeom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8D99319C-DFDA-62D3-0FC3-031BEC33E1C4}"/>
              </a:ext>
            </a:extLst>
          </p:cNvPr>
          <p:cNvSpPr txBox="1"/>
          <p:nvPr/>
        </p:nvSpPr>
        <p:spPr>
          <a:xfrm>
            <a:off x="239573" y="163468"/>
            <a:ext cx="70448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Scattering on fluctuations in the magnetic field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70">
                <a:extLst>
                  <a:ext uri="{FF2B5EF4-FFF2-40B4-BE49-F238E27FC236}">
                    <a16:creationId xmlns:a16="http://schemas.microsoft.com/office/drawing/2014/main" id="{680B4BCB-F3C6-6E61-51F8-897EACDAE279}"/>
                  </a:ext>
                </a:extLst>
              </p:cNvPr>
              <p:cNvSpPr txBox="1"/>
              <p:nvPr/>
            </p:nvSpPr>
            <p:spPr>
              <a:xfrm>
                <a:off x="6077415" y="984472"/>
                <a:ext cx="2773017" cy="37856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000" noProof="0" dirty="0"/>
                  <a:t>Scattering is most efficient for particles with </a:t>
                </a:r>
                <a14:m>
                  <m:oMath xmlns:m="http://schemas.openxmlformats.org/officeDocument/2006/math">
                    <m:r>
                      <a:rPr lang="de-DE" sz="2000" b="0" i="1" noProof="0" smtClean="0">
                        <a:latin typeface="Cambria Math" panose="02040503050406030204" pitchFamily="18" charset="0"/>
                      </a:rPr>
                      <m:t>𝑘</m:t>
                    </m:r>
                    <m:sSub>
                      <m:sSubPr>
                        <m:ctrlPr>
                          <a:rPr lang="de-DE" sz="2000" b="0" i="1" noProof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000" b="0" i="1" noProof="0" smtClean="0"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a:rPr lang="de-DE" sz="2000" b="0" i="1" noProof="0" smtClean="0">
                            <a:latin typeface="Cambria Math" panose="02040503050406030204" pitchFamily="18" charset="0"/>
                          </a:rPr>
                          <m:t>𝐶𝑅</m:t>
                        </m:r>
                      </m:sub>
                    </m:sSub>
                    <m:r>
                      <a:rPr lang="de-DE" sz="2000" b="0" i="1" noProof="0" smtClean="0">
                        <a:latin typeface="Cambria Math" panose="02040503050406030204" pitchFamily="18" charset="0"/>
                      </a:rPr>
                      <m:t>∼1</m:t>
                    </m:r>
                  </m:oMath>
                </a14:m>
                <a:r>
                  <a:rPr lang="en-GB" sz="2000" dirty="0"/>
                  <a:t>.</a:t>
                </a:r>
              </a:p>
              <a:p>
                <a:endParaRPr lang="en-GB" sz="2000" dirty="0"/>
              </a:p>
              <a:p>
                <a:r>
                  <a:rPr lang="en-GB" sz="2000" dirty="0"/>
                  <a:t>Viewed from large scales, the particles random-walk due to this scattering.</a:t>
                </a:r>
              </a:p>
              <a:p>
                <a:endParaRPr lang="en-GB" sz="2000" dirty="0"/>
              </a:p>
              <a:p>
                <a:r>
                  <a:rPr lang="en-GB" sz="2000" dirty="0"/>
                  <a:t>Also cyclotron-resonant interactions are possible:</a:t>
                </a:r>
              </a:p>
              <a:p>
                <a:endParaRPr lang="en-GB" sz="2000" noProof="0" dirty="0"/>
              </a:p>
            </p:txBody>
          </p:sp>
        </mc:Choice>
        <mc:Fallback xmlns="">
          <p:sp>
            <p:nvSpPr>
              <p:cNvPr id="7" name="TextBox 70">
                <a:extLst>
                  <a:ext uri="{FF2B5EF4-FFF2-40B4-BE49-F238E27FC236}">
                    <a16:creationId xmlns:a16="http://schemas.microsoft.com/office/drawing/2014/main" id="{680B4BCB-F3C6-6E61-51F8-897EACDAE2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77415" y="984472"/>
                <a:ext cx="2773017" cy="3785652"/>
              </a:xfrm>
              <a:prstGeom prst="rect">
                <a:avLst/>
              </a:prstGeom>
              <a:blipFill>
                <a:blip r:embed="rId4"/>
                <a:stretch>
                  <a:fillRect l="-2283" t="-1003" r="-228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Grafik 2">
            <a:extLst>
              <a:ext uri="{FF2B5EF4-FFF2-40B4-BE49-F238E27FC236}">
                <a16:creationId xmlns:a16="http://schemas.microsoft.com/office/drawing/2014/main" id="{73FAFBB6-A643-67E4-B3EC-47A2292DDF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53353" y="4518103"/>
            <a:ext cx="2221139" cy="341041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E0A0DCDE-8BB0-5D78-8578-9572512E0E4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739775"/>
            <a:ext cx="6032206" cy="3832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27343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AE2E89-ADE3-8B9B-916B-102FC969E9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02BADED8-4DFE-4A17-AACC-3964B0816D0F}"/>
              </a:ext>
            </a:extLst>
          </p:cNvPr>
          <p:cNvGrpSpPr/>
          <p:nvPr/>
        </p:nvGrpSpPr>
        <p:grpSpPr>
          <a:xfrm>
            <a:off x="0" y="-1588"/>
            <a:ext cx="9144000" cy="741363"/>
            <a:chOff x="0" y="-1588"/>
            <a:chExt cx="9144000" cy="741363"/>
          </a:xfrm>
        </p:grpSpPr>
        <p:sp>
          <p:nvSpPr>
            <p:cNvPr id="16" name="Freeform 5">
              <a:extLst>
                <a:ext uri="{FF2B5EF4-FFF2-40B4-BE49-F238E27FC236}">
                  <a16:creationId xmlns:a16="http://schemas.microsoft.com/office/drawing/2014/main" id="{D12516C4-A617-74F6-1928-B4127BFE970A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-1588"/>
              <a:ext cx="9144000" cy="741363"/>
            </a:xfrm>
            <a:custGeom>
              <a:avLst/>
              <a:gdLst>
                <a:gd name="T0" fmla="*/ 0 w 1123"/>
                <a:gd name="T1" fmla="*/ 0 h 90"/>
                <a:gd name="T2" fmla="*/ 0 w 1123"/>
                <a:gd name="T3" fmla="*/ 90 h 90"/>
                <a:gd name="T4" fmla="*/ 957 w 1123"/>
                <a:gd name="T5" fmla="*/ 90 h 90"/>
                <a:gd name="T6" fmla="*/ 955 w 1123"/>
                <a:gd name="T7" fmla="*/ 89 h 90"/>
                <a:gd name="T8" fmla="*/ 949 w 1123"/>
                <a:gd name="T9" fmla="*/ 73 h 90"/>
                <a:gd name="T10" fmla="*/ 949 w 1123"/>
                <a:gd name="T11" fmla="*/ 43 h 90"/>
                <a:gd name="T12" fmla="*/ 966 w 1123"/>
                <a:gd name="T13" fmla="*/ 43 h 90"/>
                <a:gd name="T14" fmla="*/ 966 w 1123"/>
                <a:gd name="T15" fmla="*/ 74 h 90"/>
                <a:gd name="T16" fmla="*/ 967 w 1123"/>
                <a:gd name="T17" fmla="*/ 80 h 90"/>
                <a:gd name="T18" fmla="*/ 973 w 1123"/>
                <a:gd name="T19" fmla="*/ 82 h 90"/>
                <a:gd name="T20" fmla="*/ 978 w 1123"/>
                <a:gd name="T21" fmla="*/ 80 h 90"/>
                <a:gd name="T22" fmla="*/ 980 w 1123"/>
                <a:gd name="T23" fmla="*/ 74 h 90"/>
                <a:gd name="T24" fmla="*/ 980 w 1123"/>
                <a:gd name="T25" fmla="*/ 43 h 90"/>
                <a:gd name="T26" fmla="*/ 996 w 1123"/>
                <a:gd name="T27" fmla="*/ 43 h 90"/>
                <a:gd name="T28" fmla="*/ 996 w 1123"/>
                <a:gd name="T29" fmla="*/ 70 h 90"/>
                <a:gd name="T30" fmla="*/ 990 w 1123"/>
                <a:gd name="T31" fmla="*/ 89 h 90"/>
                <a:gd name="T32" fmla="*/ 988 w 1123"/>
                <a:gd name="T33" fmla="*/ 90 h 90"/>
                <a:gd name="T34" fmla="*/ 1012 w 1123"/>
                <a:gd name="T35" fmla="*/ 90 h 90"/>
                <a:gd name="T36" fmla="*/ 1002 w 1123"/>
                <a:gd name="T37" fmla="*/ 68 h 90"/>
                <a:gd name="T38" fmla="*/ 1028 w 1123"/>
                <a:gd name="T39" fmla="*/ 41 h 90"/>
                <a:gd name="T40" fmla="*/ 1048 w 1123"/>
                <a:gd name="T41" fmla="*/ 49 h 90"/>
                <a:gd name="T42" fmla="*/ 1052 w 1123"/>
                <a:gd name="T43" fmla="*/ 55 h 90"/>
                <a:gd name="T44" fmla="*/ 1039 w 1123"/>
                <a:gd name="T45" fmla="*/ 62 h 90"/>
                <a:gd name="T46" fmla="*/ 1028 w 1123"/>
                <a:gd name="T47" fmla="*/ 53 h 90"/>
                <a:gd name="T48" fmla="*/ 1022 w 1123"/>
                <a:gd name="T49" fmla="*/ 56 h 90"/>
                <a:gd name="T50" fmla="*/ 1018 w 1123"/>
                <a:gd name="T51" fmla="*/ 67 h 90"/>
                <a:gd name="T52" fmla="*/ 1028 w 1123"/>
                <a:gd name="T53" fmla="*/ 82 h 90"/>
                <a:gd name="T54" fmla="*/ 1039 w 1123"/>
                <a:gd name="T55" fmla="*/ 74 h 90"/>
                <a:gd name="T56" fmla="*/ 1052 w 1123"/>
                <a:gd name="T57" fmla="*/ 80 h 90"/>
                <a:gd name="T58" fmla="*/ 1047 w 1123"/>
                <a:gd name="T59" fmla="*/ 87 h 90"/>
                <a:gd name="T60" fmla="*/ 1044 w 1123"/>
                <a:gd name="T61" fmla="*/ 90 h 90"/>
                <a:gd name="T62" fmla="*/ 1059 w 1123"/>
                <a:gd name="T63" fmla="*/ 90 h 90"/>
                <a:gd name="T64" fmla="*/ 1059 w 1123"/>
                <a:gd name="T65" fmla="*/ 43 h 90"/>
                <a:gd name="T66" fmla="*/ 1075 w 1123"/>
                <a:gd name="T67" fmla="*/ 43 h 90"/>
                <a:gd name="T68" fmla="*/ 1075 w 1123"/>
                <a:gd name="T69" fmla="*/ 80 h 90"/>
                <a:gd name="T70" fmla="*/ 1096 w 1123"/>
                <a:gd name="T71" fmla="*/ 80 h 90"/>
                <a:gd name="T72" fmla="*/ 1096 w 1123"/>
                <a:gd name="T73" fmla="*/ 90 h 90"/>
                <a:gd name="T74" fmla="*/ 1123 w 1123"/>
                <a:gd name="T75" fmla="*/ 90 h 90"/>
                <a:gd name="T76" fmla="*/ 1123 w 1123"/>
                <a:gd name="T77" fmla="*/ 0 h 90"/>
                <a:gd name="T78" fmla="*/ 0 w 1123"/>
                <a:gd name="T79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123" h="90">
                  <a:moveTo>
                    <a:pt x="0" y="0"/>
                  </a:moveTo>
                  <a:cubicBezTo>
                    <a:pt x="0" y="90"/>
                    <a:pt x="0" y="90"/>
                    <a:pt x="0" y="90"/>
                  </a:cubicBezTo>
                  <a:cubicBezTo>
                    <a:pt x="957" y="90"/>
                    <a:pt x="957" y="90"/>
                    <a:pt x="957" y="90"/>
                  </a:cubicBezTo>
                  <a:cubicBezTo>
                    <a:pt x="956" y="90"/>
                    <a:pt x="955" y="89"/>
                    <a:pt x="955" y="89"/>
                  </a:cubicBezTo>
                  <a:cubicBezTo>
                    <a:pt x="950" y="84"/>
                    <a:pt x="950" y="78"/>
                    <a:pt x="949" y="73"/>
                  </a:cubicBezTo>
                  <a:cubicBezTo>
                    <a:pt x="949" y="43"/>
                    <a:pt x="949" y="43"/>
                    <a:pt x="949" y="43"/>
                  </a:cubicBezTo>
                  <a:cubicBezTo>
                    <a:pt x="966" y="43"/>
                    <a:pt x="966" y="43"/>
                    <a:pt x="966" y="43"/>
                  </a:cubicBezTo>
                  <a:cubicBezTo>
                    <a:pt x="966" y="74"/>
                    <a:pt x="966" y="74"/>
                    <a:pt x="966" y="74"/>
                  </a:cubicBezTo>
                  <a:cubicBezTo>
                    <a:pt x="966" y="76"/>
                    <a:pt x="966" y="79"/>
                    <a:pt x="967" y="80"/>
                  </a:cubicBezTo>
                  <a:cubicBezTo>
                    <a:pt x="969" y="82"/>
                    <a:pt x="971" y="82"/>
                    <a:pt x="973" y="82"/>
                  </a:cubicBezTo>
                  <a:cubicBezTo>
                    <a:pt x="975" y="82"/>
                    <a:pt x="977" y="81"/>
                    <a:pt x="978" y="80"/>
                  </a:cubicBezTo>
                  <a:cubicBezTo>
                    <a:pt x="979" y="79"/>
                    <a:pt x="980" y="76"/>
                    <a:pt x="980" y="74"/>
                  </a:cubicBezTo>
                  <a:cubicBezTo>
                    <a:pt x="980" y="43"/>
                    <a:pt x="980" y="43"/>
                    <a:pt x="980" y="43"/>
                  </a:cubicBezTo>
                  <a:cubicBezTo>
                    <a:pt x="996" y="43"/>
                    <a:pt x="996" y="43"/>
                    <a:pt x="996" y="43"/>
                  </a:cubicBezTo>
                  <a:cubicBezTo>
                    <a:pt x="996" y="70"/>
                    <a:pt x="996" y="70"/>
                    <a:pt x="996" y="70"/>
                  </a:cubicBezTo>
                  <a:cubicBezTo>
                    <a:pt x="996" y="75"/>
                    <a:pt x="996" y="83"/>
                    <a:pt x="990" y="89"/>
                  </a:cubicBezTo>
                  <a:cubicBezTo>
                    <a:pt x="989" y="89"/>
                    <a:pt x="989" y="90"/>
                    <a:pt x="988" y="90"/>
                  </a:cubicBezTo>
                  <a:cubicBezTo>
                    <a:pt x="1012" y="90"/>
                    <a:pt x="1012" y="90"/>
                    <a:pt x="1012" y="90"/>
                  </a:cubicBezTo>
                  <a:cubicBezTo>
                    <a:pt x="1005" y="85"/>
                    <a:pt x="1002" y="76"/>
                    <a:pt x="1002" y="68"/>
                  </a:cubicBezTo>
                  <a:cubicBezTo>
                    <a:pt x="1002" y="55"/>
                    <a:pt x="1011" y="41"/>
                    <a:pt x="1028" y="41"/>
                  </a:cubicBezTo>
                  <a:cubicBezTo>
                    <a:pt x="1035" y="41"/>
                    <a:pt x="1043" y="44"/>
                    <a:pt x="1048" y="49"/>
                  </a:cubicBezTo>
                  <a:cubicBezTo>
                    <a:pt x="1050" y="51"/>
                    <a:pt x="1051" y="53"/>
                    <a:pt x="1052" y="55"/>
                  </a:cubicBezTo>
                  <a:cubicBezTo>
                    <a:pt x="1039" y="62"/>
                    <a:pt x="1039" y="62"/>
                    <a:pt x="1039" y="62"/>
                  </a:cubicBezTo>
                  <a:cubicBezTo>
                    <a:pt x="1038" y="59"/>
                    <a:pt x="1035" y="53"/>
                    <a:pt x="1028" y="53"/>
                  </a:cubicBezTo>
                  <a:cubicBezTo>
                    <a:pt x="1025" y="53"/>
                    <a:pt x="1023" y="55"/>
                    <a:pt x="1022" y="56"/>
                  </a:cubicBezTo>
                  <a:cubicBezTo>
                    <a:pt x="1018" y="60"/>
                    <a:pt x="1018" y="65"/>
                    <a:pt x="1018" y="67"/>
                  </a:cubicBezTo>
                  <a:cubicBezTo>
                    <a:pt x="1018" y="75"/>
                    <a:pt x="1021" y="82"/>
                    <a:pt x="1028" y="82"/>
                  </a:cubicBezTo>
                  <a:cubicBezTo>
                    <a:pt x="1036" y="82"/>
                    <a:pt x="1038" y="75"/>
                    <a:pt x="1039" y="74"/>
                  </a:cubicBezTo>
                  <a:cubicBezTo>
                    <a:pt x="1052" y="80"/>
                    <a:pt x="1052" y="80"/>
                    <a:pt x="1052" y="80"/>
                  </a:cubicBezTo>
                  <a:cubicBezTo>
                    <a:pt x="1051" y="83"/>
                    <a:pt x="1050" y="85"/>
                    <a:pt x="1047" y="87"/>
                  </a:cubicBezTo>
                  <a:cubicBezTo>
                    <a:pt x="1046" y="88"/>
                    <a:pt x="1045" y="89"/>
                    <a:pt x="1044" y="90"/>
                  </a:cubicBezTo>
                  <a:cubicBezTo>
                    <a:pt x="1059" y="90"/>
                    <a:pt x="1059" y="90"/>
                    <a:pt x="1059" y="90"/>
                  </a:cubicBezTo>
                  <a:cubicBezTo>
                    <a:pt x="1059" y="43"/>
                    <a:pt x="1059" y="43"/>
                    <a:pt x="1059" y="43"/>
                  </a:cubicBezTo>
                  <a:cubicBezTo>
                    <a:pt x="1075" y="43"/>
                    <a:pt x="1075" y="43"/>
                    <a:pt x="1075" y="43"/>
                  </a:cubicBezTo>
                  <a:cubicBezTo>
                    <a:pt x="1075" y="80"/>
                    <a:pt x="1075" y="80"/>
                    <a:pt x="1075" y="80"/>
                  </a:cubicBezTo>
                  <a:cubicBezTo>
                    <a:pt x="1096" y="80"/>
                    <a:pt x="1096" y="80"/>
                    <a:pt x="1096" y="80"/>
                  </a:cubicBezTo>
                  <a:cubicBezTo>
                    <a:pt x="1096" y="90"/>
                    <a:pt x="1096" y="90"/>
                    <a:pt x="1096" y="90"/>
                  </a:cubicBezTo>
                  <a:cubicBezTo>
                    <a:pt x="1123" y="90"/>
                    <a:pt x="1123" y="90"/>
                    <a:pt x="1123" y="90"/>
                  </a:cubicBezTo>
                  <a:cubicBezTo>
                    <a:pt x="1123" y="0"/>
                    <a:pt x="1123" y="0"/>
                    <a:pt x="112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EA76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D22A8765-29C5-61C1-7862-F941AFED629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524000" y="360000"/>
              <a:ext cx="147064" cy="172800"/>
            </a:xfrm>
            <a:prstGeom prst="rect">
              <a:avLst/>
            </a:prstGeom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9C246051-DC6B-5571-6049-DFE4B4C0339C}"/>
              </a:ext>
            </a:extLst>
          </p:cNvPr>
          <p:cNvSpPr txBox="1"/>
          <p:nvPr/>
        </p:nvSpPr>
        <p:spPr>
          <a:xfrm>
            <a:off x="239573" y="163468"/>
            <a:ext cx="70448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Scattering on fluctuations in the magnetic field</a:t>
            </a:r>
          </a:p>
        </p:txBody>
      </p:sp>
      <p:sp>
        <p:nvSpPr>
          <p:cNvPr id="7" name="TextBox 70">
            <a:extLst>
              <a:ext uri="{FF2B5EF4-FFF2-40B4-BE49-F238E27FC236}">
                <a16:creationId xmlns:a16="http://schemas.microsoft.com/office/drawing/2014/main" id="{8F65096D-BCEA-9DE0-67F4-6BFCE9BCC2DD}"/>
              </a:ext>
            </a:extLst>
          </p:cNvPr>
          <p:cNvSpPr txBox="1"/>
          <p:nvPr/>
        </p:nvSpPr>
        <p:spPr>
          <a:xfrm>
            <a:off x="401445" y="984472"/>
            <a:ext cx="844898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noProof="0" dirty="0"/>
              <a:t>The random walk of particles is a Markov process, which can be described by spatial diffusion in the form of a </a:t>
            </a:r>
            <a:r>
              <a:rPr lang="en-GB" sz="2000" i="1" noProof="0" dirty="0"/>
              <a:t>Fokker-Planck equation</a:t>
            </a:r>
            <a:r>
              <a:rPr lang="en-GB" sz="2000" noProof="0" dirty="0"/>
              <a:t>:</a:t>
            </a:r>
          </a:p>
          <a:p>
            <a:endParaRPr lang="en-GB" sz="2000" dirty="0"/>
          </a:p>
          <a:p>
            <a:endParaRPr lang="en-GB" sz="2000" dirty="0"/>
          </a:p>
          <a:p>
            <a:endParaRPr lang="en-GB" sz="2000" dirty="0"/>
          </a:p>
          <a:p>
            <a:endParaRPr lang="en-GB" sz="2000" dirty="0"/>
          </a:p>
          <a:p>
            <a:r>
              <a:rPr lang="en-GB" sz="2000" dirty="0"/>
              <a:t>with a diffusion tensor that depends on the properties of the fluctuations.</a:t>
            </a:r>
          </a:p>
          <a:p>
            <a:endParaRPr lang="en-GB" sz="2000" noProof="0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3F38588A-439E-81FF-E870-3C95AC8CCD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85896" y="1795346"/>
            <a:ext cx="3122869" cy="776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10895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F4B5A3-75CF-B9B2-BE8F-C212FEAB83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5A7A775B-6458-641F-ACB2-09FF375AB1C0}"/>
              </a:ext>
            </a:extLst>
          </p:cNvPr>
          <p:cNvGrpSpPr/>
          <p:nvPr/>
        </p:nvGrpSpPr>
        <p:grpSpPr>
          <a:xfrm>
            <a:off x="0" y="-1588"/>
            <a:ext cx="9144000" cy="741363"/>
            <a:chOff x="0" y="-1588"/>
            <a:chExt cx="9144000" cy="741363"/>
          </a:xfrm>
        </p:grpSpPr>
        <p:sp>
          <p:nvSpPr>
            <p:cNvPr id="16" name="Freeform 5">
              <a:extLst>
                <a:ext uri="{FF2B5EF4-FFF2-40B4-BE49-F238E27FC236}">
                  <a16:creationId xmlns:a16="http://schemas.microsoft.com/office/drawing/2014/main" id="{3C1B1AE2-C958-896A-DB2B-8C7D640BA9C8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-1588"/>
              <a:ext cx="9144000" cy="741363"/>
            </a:xfrm>
            <a:custGeom>
              <a:avLst/>
              <a:gdLst>
                <a:gd name="T0" fmla="*/ 0 w 1123"/>
                <a:gd name="T1" fmla="*/ 0 h 90"/>
                <a:gd name="T2" fmla="*/ 0 w 1123"/>
                <a:gd name="T3" fmla="*/ 90 h 90"/>
                <a:gd name="T4" fmla="*/ 957 w 1123"/>
                <a:gd name="T5" fmla="*/ 90 h 90"/>
                <a:gd name="T6" fmla="*/ 955 w 1123"/>
                <a:gd name="T7" fmla="*/ 89 h 90"/>
                <a:gd name="T8" fmla="*/ 949 w 1123"/>
                <a:gd name="T9" fmla="*/ 73 h 90"/>
                <a:gd name="T10" fmla="*/ 949 w 1123"/>
                <a:gd name="T11" fmla="*/ 43 h 90"/>
                <a:gd name="T12" fmla="*/ 966 w 1123"/>
                <a:gd name="T13" fmla="*/ 43 h 90"/>
                <a:gd name="T14" fmla="*/ 966 w 1123"/>
                <a:gd name="T15" fmla="*/ 74 h 90"/>
                <a:gd name="T16" fmla="*/ 967 w 1123"/>
                <a:gd name="T17" fmla="*/ 80 h 90"/>
                <a:gd name="T18" fmla="*/ 973 w 1123"/>
                <a:gd name="T19" fmla="*/ 82 h 90"/>
                <a:gd name="T20" fmla="*/ 978 w 1123"/>
                <a:gd name="T21" fmla="*/ 80 h 90"/>
                <a:gd name="T22" fmla="*/ 980 w 1123"/>
                <a:gd name="T23" fmla="*/ 74 h 90"/>
                <a:gd name="T24" fmla="*/ 980 w 1123"/>
                <a:gd name="T25" fmla="*/ 43 h 90"/>
                <a:gd name="T26" fmla="*/ 996 w 1123"/>
                <a:gd name="T27" fmla="*/ 43 h 90"/>
                <a:gd name="T28" fmla="*/ 996 w 1123"/>
                <a:gd name="T29" fmla="*/ 70 h 90"/>
                <a:gd name="T30" fmla="*/ 990 w 1123"/>
                <a:gd name="T31" fmla="*/ 89 h 90"/>
                <a:gd name="T32" fmla="*/ 988 w 1123"/>
                <a:gd name="T33" fmla="*/ 90 h 90"/>
                <a:gd name="T34" fmla="*/ 1012 w 1123"/>
                <a:gd name="T35" fmla="*/ 90 h 90"/>
                <a:gd name="T36" fmla="*/ 1002 w 1123"/>
                <a:gd name="T37" fmla="*/ 68 h 90"/>
                <a:gd name="T38" fmla="*/ 1028 w 1123"/>
                <a:gd name="T39" fmla="*/ 41 h 90"/>
                <a:gd name="T40" fmla="*/ 1048 w 1123"/>
                <a:gd name="T41" fmla="*/ 49 h 90"/>
                <a:gd name="T42" fmla="*/ 1052 w 1123"/>
                <a:gd name="T43" fmla="*/ 55 h 90"/>
                <a:gd name="T44" fmla="*/ 1039 w 1123"/>
                <a:gd name="T45" fmla="*/ 62 h 90"/>
                <a:gd name="T46" fmla="*/ 1028 w 1123"/>
                <a:gd name="T47" fmla="*/ 53 h 90"/>
                <a:gd name="T48" fmla="*/ 1022 w 1123"/>
                <a:gd name="T49" fmla="*/ 56 h 90"/>
                <a:gd name="T50" fmla="*/ 1018 w 1123"/>
                <a:gd name="T51" fmla="*/ 67 h 90"/>
                <a:gd name="T52" fmla="*/ 1028 w 1123"/>
                <a:gd name="T53" fmla="*/ 82 h 90"/>
                <a:gd name="T54" fmla="*/ 1039 w 1123"/>
                <a:gd name="T55" fmla="*/ 74 h 90"/>
                <a:gd name="T56" fmla="*/ 1052 w 1123"/>
                <a:gd name="T57" fmla="*/ 80 h 90"/>
                <a:gd name="T58" fmla="*/ 1047 w 1123"/>
                <a:gd name="T59" fmla="*/ 87 h 90"/>
                <a:gd name="T60" fmla="*/ 1044 w 1123"/>
                <a:gd name="T61" fmla="*/ 90 h 90"/>
                <a:gd name="T62" fmla="*/ 1059 w 1123"/>
                <a:gd name="T63" fmla="*/ 90 h 90"/>
                <a:gd name="T64" fmla="*/ 1059 w 1123"/>
                <a:gd name="T65" fmla="*/ 43 h 90"/>
                <a:gd name="T66" fmla="*/ 1075 w 1123"/>
                <a:gd name="T67" fmla="*/ 43 h 90"/>
                <a:gd name="T68" fmla="*/ 1075 w 1123"/>
                <a:gd name="T69" fmla="*/ 80 h 90"/>
                <a:gd name="T70" fmla="*/ 1096 w 1123"/>
                <a:gd name="T71" fmla="*/ 80 h 90"/>
                <a:gd name="T72" fmla="*/ 1096 w 1123"/>
                <a:gd name="T73" fmla="*/ 90 h 90"/>
                <a:gd name="T74" fmla="*/ 1123 w 1123"/>
                <a:gd name="T75" fmla="*/ 90 h 90"/>
                <a:gd name="T76" fmla="*/ 1123 w 1123"/>
                <a:gd name="T77" fmla="*/ 0 h 90"/>
                <a:gd name="T78" fmla="*/ 0 w 1123"/>
                <a:gd name="T79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123" h="90">
                  <a:moveTo>
                    <a:pt x="0" y="0"/>
                  </a:moveTo>
                  <a:cubicBezTo>
                    <a:pt x="0" y="90"/>
                    <a:pt x="0" y="90"/>
                    <a:pt x="0" y="90"/>
                  </a:cubicBezTo>
                  <a:cubicBezTo>
                    <a:pt x="957" y="90"/>
                    <a:pt x="957" y="90"/>
                    <a:pt x="957" y="90"/>
                  </a:cubicBezTo>
                  <a:cubicBezTo>
                    <a:pt x="956" y="90"/>
                    <a:pt x="955" y="89"/>
                    <a:pt x="955" y="89"/>
                  </a:cubicBezTo>
                  <a:cubicBezTo>
                    <a:pt x="950" y="84"/>
                    <a:pt x="950" y="78"/>
                    <a:pt x="949" y="73"/>
                  </a:cubicBezTo>
                  <a:cubicBezTo>
                    <a:pt x="949" y="43"/>
                    <a:pt x="949" y="43"/>
                    <a:pt x="949" y="43"/>
                  </a:cubicBezTo>
                  <a:cubicBezTo>
                    <a:pt x="966" y="43"/>
                    <a:pt x="966" y="43"/>
                    <a:pt x="966" y="43"/>
                  </a:cubicBezTo>
                  <a:cubicBezTo>
                    <a:pt x="966" y="74"/>
                    <a:pt x="966" y="74"/>
                    <a:pt x="966" y="74"/>
                  </a:cubicBezTo>
                  <a:cubicBezTo>
                    <a:pt x="966" y="76"/>
                    <a:pt x="966" y="79"/>
                    <a:pt x="967" y="80"/>
                  </a:cubicBezTo>
                  <a:cubicBezTo>
                    <a:pt x="969" y="82"/>
                    <a:pt x="971" y="82"/>
                    <a:pt x="973" y="82"/>
                  </a:cubicBezTo>
                  <a:cubicBezTo>
                    <a:pt x="975" y="82"/>
                    <a:pt x="977" y="81"/>
                    <a:pt x="978" y="80"/>
                  </a:cubicBezTo>
                  <a:cubicBezTo>
                    <a:pt x="979" y="79"/>
                    <a:pt x="980" y="76"/>
                    <a:pt x="980" y="74"/>
                  </a:cubicBezTo>
                  <a:cubicBezTo>
                    <a:pt x="980" y="43"/>
                    <a:pt x="980" y="43"/>
                    <a:pt x="980" y="43"/>
                  </a:cubicBezTo>
                  <a:cubicBezTo>
                    <a:pt x="996" y="43"/>
                    <a:pt x="996" y="43"/>
                    <a:pt x="996" y="43"/>
                  </a:cubicBezTo>
                  <a:cubicBezTo>
                    <a:pt x="996" y="70"/>
                    <a:pt x="996" y="70"/>
                    <a:pt x="996" y="70"/>
                  </a:cubicBezTo>
                  <a:cubicBezTo>
                    <a:pt x="996" y="75"/>
                    <a:pt x="996" y="83"/>
                    <a:pt x="990" y="89"/>
                  </a:cubicBezTo>
                  <a:cubicBezTo>
                    <a:pt x="989" y="89"/>
                    <a:pt x="989" y="90"/>
                    <a:pt x="988" y="90"/>
                  </a:cubicBezTo>
                  <a:cubicBezTo>
                    <a:pt x="1012" y="90"/>
                    <a:pt x="1012" y="90"/>
                    <a:pt x="1012" y="90"/>
                  </a:cubicBezTo>
                  <a:cubicBezTo>
                    <a:pt x="1005" y="85"/>
                    <a:pt x="1002" y="76"/>
                    <a:pt x="1002" y="68"/>
                  </a:cubicBezTo>
                  <a:cubicBezTo>
                    <a:pt x="1002" y="55"/>
                    <a:pt x="1011" y="41"/>
                    <a:pt x="1028" y="41"/>
                  </a:cubicBezTo>
                  <a:cubicBezTo>
                    <a:pt x="1035" y="41"/>
                    <a:pt x="1043" y="44"/>
                    <a:pt x="1048" y="49"/>
                  </a:cubicBezTo>
                  <a:cubicBezTo>
                    <a:pt x="1050" y="51"/>
                    <a:pt x="1051" y="53"/>
                    <a:pt x="1052" y="55"/>
                  </a:cubicBezTo>
                  <a:cubicBezTo>
                    <a:pt x="1039" y="62"/>
                    <a:pt x="1039" y="62"/>
                    <a:pt x="1039" y="62"/>
                  </a:cubicBezTo>
                  <a:cubicBezTo>
                    <a:pt x="1038" y="59"/>
                    <a:pt x="1035" y="53"/>
                    <a:pt x="1028" y="53"/>
                  </a:cubicBezTo>
                  <a:cubicBezTo>
                    <a:pt x="1025" y="53"/>
                    <a:pt x="1023" y="55"/>
                    <a:pt x="1022" y="56"/>
                  </a:cubicBezTo>
                  <a:cubicBezTo>
                    <a:pt x="1018" y="60"/>
                    <a:pt x="1018" y="65"/>
                    <a:pt x="1018" y="67"/>
                  </a:cubicBezTo>
                  <a:cubicBezTo>
                    <a:pt x="1018" y="75"/>
                    <a:pt x="1021" y="82"/>
                    <a:pt x="1028" y="82"/>
                  </a:cubicBezTo>
                  <a:cubicBezTo>
                    <a:pt x="1036" y="82"/>
                    <a:pt x="1038" y="75"/>
                    <a:pt x="1039" y="74"/>
                  </a:cubicBezTo>
                  <a:cubicBezTo>
                    <a:pt x="1052" y="80"/>
                    <a:pt x="1052" y="80"/>
                    <a:pt x="1052" y="80"/>
                  </a:cubicBezTo>
                  <a:cubicBezTo>
                    <a:pt x="1051" y="83"/>
                    <a:pt x="1050" y="85"/>
                    <a:pt x="1047" y="87"/>
                  </a:cubicBezTo>
                  <a:cubicBezTo>
                    <a:pt x="1046" y="88"/>
                    <a:pt x="1045" y="89"/>
                    <a:pt x="1044" y="90"/>
                  </a:cubicBezTo>
                  <a:cubicBezTo>
                    <a:pt x="1059" y="90"/>
                    <a:pt x="1059" y="90"/>
                    <a:pt x="1059" y="90"/>
                  </a:cubicBezTo>
                  <a:cubicBezTo>
                    <a:pt x="1059" y="43"/>
                    <a:pt x="1059" y="43"/>
                    <a:pt x="1059" y="43"/>
                  </a:cubicBezTo>
                  <a:cubicBezTo>
                    <a:pt x="1075" y="43"/>
                    <a:pt x="1075" y="43"/>
                    <a:pt x="1075" y="43"/>
                  </a:cubicBezTo>
                  <a:cubicBezTo>
                    <a:pt x="1075" y="80"/>
                    <a:pt x="1075" y="80"/>
                    <a:pt x="1075" y="80"/>
                  </a:cubicBezTo>
                  <a:cubicBezTo>
                    <a:pt x="1096" y="80"/>
                    <a:pt x="1096" y="80"/>
                    <a:pt x="1096" y="80"/>
                  </a:cubicBezTo>
                  <a:cubicBezTo>
                    <a:pt x="1096" y="90"/>
                    <a:pt x="1096" y="90"/>
                    <a:pt x="1096" y="90"/>
                  </a:cubicBezTo>
                  <a:cubicBezTo>
                    <a:pt x="1123" y="90"/>
                    <a:pt x="1123" y="90"/>
                    <a:pt x="1123" y="90"/>
                  </a:cubicBezTo>
                  <a:cubicBezTo>
                    <a:pt x="1123" y="0"/>
                    <a:pt x="1123" y="0"/>
                    <a:pt x="112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EA76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4C757C2E-E299-471E-8604-DBC7A30D7BE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524000" y="360000"/>
              <a:ext cx="147064" cy="172800"/>
            </a:xfrm>
            <a:prstGeom prst="rect">
              <a:avLst/>
            </a:prstGeom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AEC097A1-0870-2850-78A3-BF3F6E0000EC}"/>
              </a:ext>
            </a:extLst>
          </p:cNvPr>
          <p:cNvSpPr txBox="1"/>
          <p:nvPr/>
        </p:nvSpPr>
        <p:spPr>
          <a:xfrm>
            <a:off x="239573" y="163468"/>
            <a:ext cx="70448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Transport equation for cosmic rays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70">
                <a:extLst>
                  <a:ext uri="{FF2B5EF4-FFF2-40B4-BE49-F238E27FC236}">
                    <a16:creationId xmlns:a16="http://schemas.microsoft.com/office/drawing/2014/main" id="{86430406-C951-4A6C-73CE-84F960F6AF4E}"/>
                  </a:ext>
                </a:extLst>
              </p:cNvPr>
              <p:cNvSpPr txBox="1"/>
              <p:nvPr/>
            </p:nvSpPr>
            <p:spPr>
              <a:xfrm>
                <a:off x="401445" y="984472"/>
                <a:ext cx="8448988" cy="37856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000" noProof="0" dirty="0"/>
                  <a:t>With these considerations, our transport equation for </a:t>
                </a:r>
                <a:r>
                  <a:rPr lang="en-GB" sz="2000" i="1" noProof="0" dirty="0"/>
                  <a:t>isotropic cosmic-ray transport </a:t>
                </a:r>
                <a:r>
                  <a:rPr lang="en-GB" sz="2000" noProof="0" dirty="0"/>
                  <a:t>is given by the Parker equation:</a:t>
                </a:r>
              </a:p>
              <a:p>
                <a:endParaRPr lang="en-GB" sz="2000" dirty="0"/>
              </a:p>
              <a:p>
                <a:endParaRPr lang="en-GB" sz="2000" dirty="0"/>
              </a:p>
              <a:p>
                <a:endParaRPr lang="en-GB" sz="2000" dirty="0"/>
              </a:p>
              <a:p>
                <a:endParaRPr lang="en-GB" sz="2000" dirty="0"/>
              </a:p>
              <a:p>
                <a:r>
                  <a:rPr lang="en-GB" sz="2000" u="sng" dirty="0"/>
                  <a:t>Notes</a:t>
                </a:r>
                <a:r>
                  <a:rPr lang="en-GB" sz="2000" dirty="0"/>
                  <a:t>: 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GB" sz="2000" dirty="0"/>
                  <a:t>We have removed the primes from the momentum.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GB" sz="2000" dirty="0"/>
                  <a:t>The distribution function depends on </a:t>
                </a:r>
                <a14:m>
                  <m:oMath xmlns:m="http://schemas.openxmlformats.org/officeDocument/2006/math">
                    <m:r>
                      <a:rPr lang="en-GB" sz="2000" b="1" i="1" dirty="0" smtClean="0">
                        <a:latin typeface="Cambria Math" panose="02040503050406030204" pitchFamily="18" charset="0"/>
                      </a:rPr>
                      <m:t>𝒓</m:t>
                    </m:r>
                  </m:oMath>
                </a14:m>
                <a:r>
                  <a:rPr lang="en-GB" sz="2000" dirty="0"/>
                  <a:t>, </a:t>
                </a:r>
                <a14:m>
                  <m:oMath xmlns:m="http://schemas.openxmlformats.org/officeDocument/2006/math">
                    <m:r>
                      <a:rPr lang="en-GB" sz="2000" i="1" dirty="0" smtClean="0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GB" sz="2000" dirty="0"/>
                  <a:t>, and </a:t>
                </a:r>
                <a14:m>
                  <m:oMath xmlns:m="http://schemas.openxmlformats.org/officeDocument/2006/math">
                    <m:r>
                      <a:rPr lang="en-GB" sz="2000" i="1" dirty="0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GB" sz="2000" dirty="0"/>
                  <a:t>.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GB" sz="2000" dirty="0"/>
                  <a:t>We can add a source/sink term </a:t>
                </a:r>
                <a14:m>
                  <m:oMath xmlns:m="http://schemas.openxmlformats.org/officeDocument/2006/math">
                    <m:r>
                      <a:rPr lang="en-GB" sz="2000" i="1" dirty="0" smtClean="0">
                        <a:latin typeface="Cambria Math" panose="02040503050406030204" pitchFamily="18" charset="0"/>
                      </a:rPr>
                      <m:t>𝑄</m:t>
                    </m:r>
                  </m:oMath>
                </a14:m>
                <a:r>
                  <a:rPr lang="en-GB" sz="2000" dirty="0"/>
                  <a:t> on the right-hand side.</a:t>
                </a:r>
              </a:p>
              <a:p>
                <a:endParaRPr lang="en-GB" sz="2000" dirty="0"/>
              </a:p>
              <a:p>
                <a:endParaRPr lang="en-GB" sz="2000" noProof="0" dirty="0"/>
              </a:p>
            </p:txBody>
          </p:sp>
        </mc:Choice>
        <mc:Fallback xmlns="">
          <p:sp>
            <p:nvSpPr>
              <p:cNvPr id="7" name="TextBox 70">
                <a:extLst>
                  <a:ext uri="{FF2B5EF4-FFF2-40B4-BE49-F238E27FC236}">
                    <a16:creationId xmlns:a16="http://schemas.microsoft.com/office/drawing/2014/main" id="{86430406-C951-4A6C-73CE-84F960F6AF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1445" y="984472"/>
                <a:ext cx="8448988" cy="3785652"/>
              </a:xfrm>
              <a:prstGeom prst="rect">
                <a:avLst/>
              </a:prstGeom>
              <a:blipFill>
                <a:blip r:embed="rId4"/>
                <a:stretch>
                  <a:fillRect l="-751" t="-100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Grafik 1">
            <a:extLst>
              <a:ext uri="{FF2B5EF4-FFF2-40B4-BE49-F238E27FC236}">
                <a16:creationId xmlns:a16="http://schemas.microsoft.com/office/drawing/2014/main" id="{C53AE7FB-AA6B-90FD-6FD4-F9FA3231C8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1377" y="1934955"/>
            <a:ext cx="7029146" cy="730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01673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AE958F-A58E-5524-3F5E-C16A639D39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65D6FC2F-AF7B-2CAC-698A-8A22BE2729CC}"/>
              </a:ext>
            </a:extLst>
          </p:cNvPr>
          <p:cNvGrpSpPr/>
          <p:nvPr/>
        </p:nvGrpSpPr>
        <p:grpSpPr>
          <a:xfrm>
            <a:off x="0" y="-1588"/>
            <a:ext cx="9144000" cy="741363"/>
            <a:chOff x="0" y="-1588"/>
            <a:chExt cx="9144000" cy="741363"/>
          </a:xfrm>
        </p:grpSpPr>
        <p:sp>
          <p:nvSpPr>
            <p:cNvPr id="16" name="Freeform 5">
              <a:extLst>
                <a:ext uri="{FF2B5EF4-FFF2-40B4-BE49-F238E27FC236}">
                  <a16:creationId xmlns:a16="http://schemas.microsoft.com/office/drawing/2014/main" id="{A79600EE-34B8-B55A-BA4A-6472C9D7DCCD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-1588"/>
              <a:ext cx="9144000" cy="741363"/>
            </a:xfrm>
            <a:custGeom>
              <a:avLst/>
              <a:gdLst>
                <a:gd name="T0" fmla="*/ 0 w 1123"/>
                <a:gd name="T1" fmla="*/ 0 h 90"/>
                <a:gd name="T2" fmla="*/ 0 w 1123"/>
                <a:gd name="T3" fmla="*/ 90 h 90"/>
                <a:gd name="T4" fmla="*/ 957 w 1123"/>
                <a:gd name="T5" fmla="*/ 90 h 90"/>
                <a:gd name="T6" fmla="*/ 955 w 1123"/>
                <a:gd name="T7" fmla="*/ 89 h 90"/>
                <a:gd name="T8" fmla="*/ 949 w 1123"/>
                <a:gd name="T9" fmla="*/ 73 h 90"/>
                <a:gd name="T10" fmla="*/ 949 w 1123"/>
                <a:gd name="T11" fmla="*/ 43 h 90"/>
                <a:gd name="T12" fmla="*/ 966 w 1123"/>
                <a:gd name="T13" fmla="*/ 43 h 90"/>
                <a:gd name="T14" fmla="*/ 966 w 1123"/>
                <a:gd name="T15" fmla="*/ 74 h 90"/>
                <a:gd name="T16" fmla="*/ 967 w 1123"/>
                <a:gd name="T17" fmla="*/ 80 h 90"/>
                <a:gd name="T18" fmla="*/ 973 w 1123"/>
                <a:gd name="T19" fmla="*/ 82 h 90"/>
                <a:gd name="T20" fmla="*/ 978 w 1123"/>
                <a:gd name="T21" fmla="*/ 80 h 90"/>
                <a:gd name="T22" fmla="*/ 980 w 1123"/>
                <a:gd name="T23" fmla="*/ 74 h 90"/>
                <a:gd name="T24" fmla="*/ 980 w 1123"/>
                <a:gd name="T25" fmla="*/ 43 h 90"/>
                <a:gd name="T26" fmla="*/ 996 w 1123"/>
                <a:gd name="T27" fmla="*/ 43 h 90"/>
                <a:gd name="T28" fmla="*/ 996 w 1123"/>
                <a:gd name="T29" fmla="*/ 70 h 90"/>
                <a:gd name="T30" fmla="*/ 990 w 1123"/>
                <a:gd name="T31" fmla="*/ 89 h 90"/>
                <a:gd name="T32" fmla="*/ 988 w 1123"/>
                <a:gd name="T33" fmla="*/ 90 h 90"/>
                <a:gd name="T34" fmla="*/ 1012 w 1123"/>
                <a:gd name="T35" fmla="*/ 90 h 90"/>
                <a:gd name="T36" fmla="*/ 1002 w 1123"/>
                <a:gd name="T37" fmla="*/ 68 h 90"/>
                <a:gd name="T38" fmla="*/ 1028 w 1123"/>
                <a:gd name="T39" fmla="*/ 41 h 90"/>
                <a:gd name="T40" fmla="*/ 1048 w 1123"/>
                <a:gd name="T41" fmla="*/ 49 h 90"/>
                <a:gd name="T42" fmla="*/ 1052 w 1123"/>
                <a:gd name="T43" fmla="*/ 55 h 90"/>
                <a:gd name="T44" fmla="*/ 1039 w 1123"/>
                <a:gd name="T45" fmla="*/ 62 h 90"/>
                <a:gd name="T46" fmla="*/ 1028 w 1123"/>
                <a:gd name="T47" fmla="*/ 53 h 90"/>
                <a:gd name="T48" fmla="*/ 1022 w 1123"/>
                <a:gd name="T49" fmla="*/ 56 h 90"/>
                <a:gd name="T50" fmla="*/ 1018 w 1123"/>
                <a:gd name="T51" fmla="*/ 67 h 90"/>
                <a:gd name="T52" fmla="*/ 1028 w 1123"/>
                <a:gd name="T53" fmla="*/ 82 h 90"/>
                <a:gd name="T54" fmla="*/ 1039 w 1123"/>
                <a:gd name="T55" fmla="*/ 74 h 90"/>
                <a:gd name="T56" fmla="*/ 1052 w 1123"/>
                <a:gd name="T57" fmla="*/ 80 h 90"/>
                <a:gd name="T58" fmla="*/ 1047 w 1123"/>
                <a:gd name="T59" fmla="*/ 87 h 90"/>
                <a:gd name="T60" fmla="*/ 1044 w 1123"/>
                <a:gd name="T61" fmla="*/ 90 h 90"/>
                <a:gd name="T62" fmla="*/ 1059 w 1123"/>
                <a:gd name="T63" fmla="*/ 90 h 90"/>
                <a:gd name="T64" fmla="*/ 1059 w 1123"/>
                <a:gd name="T65" fmla="*/ 43 h 90"/>
                <a:gd name="T66" fmla="*/ 1075 w 1123"/>
                <a:gd name="T67" fmla="*/ 43 h 90"/>
                <a:gd name="T68" fmla="*/ 1075 w 1123"/>
                <a:gd name="T69" fmla="*/ 80 h 90"/>
                <a:gd name="T70" fmla="*/ 1096 w 1123"/>
                <a:gd name="T71" fmla="*/ 80 h 90"/>
                <a:gd name="T72" fmla="*/ 1096 w 1123"/>
                <a:gd name="T73" fmla="*/ 90 h 90"/>
                <a:gd name="T74" fmla="*/ 1123 w 1123"/>
                <a:gd name="T75" fmla="*/ 90 h 90"/>
                <a:gd name="T76" fmla="*/ 1123 w 1123"/>
                <a:gd name="T77" fmla="*/ 0 h 90"/>
                <a:gd name="T78" fmla="*/ 0 w 1123"/>
                <a:gd name="T79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123" h="90">
                  <a:moveTo>
                    <a:pt x="0" y="0"/>
                  </a:moveTo>
                  <a:cubicBezTo>
                    <a:pt x="0" y="90"/>
                    <a:pt x="0" y="90"/>
                    <a:pt x="0" y="90"/>
                  </a:cubicBezTo>
                  <a:cubicBezTo>
                    <a:pt x="957" y="90"/>
                    <a:pt x="957" y="90"/>
                    <a:pt x="957" y="90"/>
                  </a:cubicBezTo>
                  <a:cubicBezTo>
                    <a:pt x="956" y="90"/>
                    <a:pt x="955" y="89"/>
                    <a:pt x="955" y="89"/>
                  </a:cubicBezTo>
                  <a:cubicBezTo>
                    <a:pt x="950" y="84"/>
                    <a:pt x="950" y="78"/>
                    <a:pt x="949" y="73"/>
                  </a:cubicBezTo>
                  <a:cubicBezTo>
                    <a:pt x="949" y="43"/>
                    <a:pt x="949" y="43"/>
                    <a:pt x="949" y="43"/>
                  </a:cubicBezTo>
                  <a:cubicBezTo>
                    <a:pt x="966" y="43"/>
                    <a:pt x="966" y="43"/>
                    <a:pt x="966" y="43"/>
                  </a:cubicBezTo>
                  <a:cubicBezTo>
                    <a:pt x="966" y="74"/>
                    <a:pt x="966" y="74"/>
                    <a:pt x="966" y="74"/>
                  </a:cubicBezTo>
                  <a:cubicBezTo>
                    <a:pt x="966" y="76"/>
                    <a:pt x="966" y="79"/>
                    <a:pt x="967" y="80"/>
                  </a:cubicBezTo>
                  <a:cubicBezTo>
                    <a:pt x="969" y="82"/>
                    <a:pt x="971" y="82"/>
                    <a:pt x="973" y="82"/>
                  </a:cubicBezTo>
                  <a:cubicBezTo>
                    <a:pt x="975" y="82"/>
                    <a:pt x="977" y="81"/>
                    <a:pt x="978" y="80"/>
                  </a:cubicBezTo>
                  <a:cubicBezTo>
                    <a:pt x="979" y="79"/>
                    <a:pt x="980" y="76"/>
                    <a:pt x="980" y="74"/>
                  </a:cubicBezTo>
                  <a:cubicBezTo>
                    <a:pt x="980" y="43"/>
                    <a:pt x="980" y="43"/>
                    <a:pt x="980" y="43"/>
                  </a:cubicBezTo>
                  <a:cubicBezTo>
                    <a:pt x="996" y="43"/>
                    <a:pt x="996" y="43"/>
                    <a:pt x="996" y="43"/>
                  </a:cubicBezTo>
                  <a:cubicBezTo>
                    <a:pt x="996" y="70"/>
                    <a:pt x="996" y="70"/>
                    <a:pt x="996" y="70"/>
                  </a:cubicBezTo>
                  <a:cubicBezTo>
                    <a:pt x="996" y="75"/>
                    <a:pt x="996" y="83"/>
                    <a:pt x="990" y="89"/>
                  </a:cubicBezTo>
                  <a:cubicBezTo>
                    <a:pt x="989" y="89"/>
                    <a:pt x="989" y="90"/>
                    <a:pt x="988" y="90"/>
                  </a:cubicBezTo>
                  <a:cubicBezTo>
                    <a:pt x="1012" y="90"/>
                    <a:pt x="1012" y="90"/>
                    <a:pt x="1012" y="90"/>
                  </a:cubicBezTo>
                  <a:cubicBezTo>
                    <a:pt x="1005" y="85"/>
                    <a:pt x="1002" y="76"/>
                    <a:pt x="1002" y="68"/>
                  </a:cubicBezTo>
                  <a:cubicBezTo>
                    <a:pt x="1002" y="55"/>
                    <a:pt x="1011" y="41"/>
                    <a:pt x="1028" y="41"/>
                  </a:cubicBezTo>
                  <a:cubicBezTo>
                    <a:pt x="1035" y="41"/>
                    <a:pt x="1043" y="44"/>
                    <a:pt x="1048" y="49"/>
                  </a:cubicBezTo>
                  <a:cubicBezTo>
                    <a:pt x="1050" y="51"/>
                    <a:pt x="1051" y="53"/>
                    <a:pt x="1052" y="55"/>
                  </a:cubicBezTo>
                  <a:cubicBezTo>
                    <a:pt x="1039" y="62"/>
                    <a:pt x="1039" y="62"/>
                    <a:pt x="1039" y="62"/>
                  </a:cubicBezTo>
                  <a:cubicBezTo>
                    <a:pt x="1038" y="59"/>
                    <a:pt x="1035" y="53"/>
                    <a:pt x="1028" y="53"/>
                  </a:cubicBezTo>
                  <a:cubicBezTo>
                    <a:pt x="1025" y="53"/>
                    <a:pt x="1023" y="55"/>
                    <a:pt x="1022" y="56"/>
                  </a:cubicBezTo>
                  <a:cubicBezTo>
                    <a:pt x="1018" y="60"/>
                    <a:pt x="1018" y="65"/>
                    <a:pt x="1018" y="67"/>
                  </a:cubicBezTo>
                  <a:cubicBezTo>
                    <a:pt x="1018" y="75"/>
                    <a:pt x="1021" y="82"/>
                    <a:pt x="1028" y="82"/>
                  </a:cubicBezTo>
                  <a:cubicBezTo>
                    <a:pt x="1036" y="82"/>
                    <a:pt x="1038" y="75"/>
                    <a:pt x="1039" y="74"/>
                  </a:cubicBezTo>
                  <a:cubicBezTo>
                    <a:pt x="1052" y="80"/>
                    <a:pt x="1052" y="80"/>
                    <a:pt x="1052" y="80"/>
                  </a:cubicBezTo>
                  <a:cubicBezTo>
                    <a:pt x="1051" y="83"/>
                    <a:pt x="1050" y="85"/>
                    <a:pt x="1047" y="87"/>
                  </a:cubicBezTo>
                  <a:cubicBezTo>
                    <a:pt x="1046" y="88"/>
                    <a:pt x="1045" y="89"/>
                    <a:pt x="1044" y="90"/>
                  </a:cubicBezTo>
                  <a:cubicBezTo>
                    <a:pt x="1059" y="90"/>
                    <a:pt x="1059" y="90"/>
                    <a:pt x="1059" y="90"/>
                  </a:cubicBezTo>
                  <a:cubicBezTo>
                    <a:pt x="1059" y="43"/>
                    <a:pt x="1059" y="43"/>
                    <a:pt x="1059" y="43"/>
                  </a:cubicBezTo>
                  <a:cubicBezTo>
                    <a:pt x="1075" y="43"/>
                    <a:pt x="1075" y="43"/>
                    <a:pt x="1075" y="43"/>
                  </a:cubicBezTo>
                  <a:cubicBezTo>
                    <a:pt x="1075" y="80"/>
                    <a:pt x="1075" y="80"/>
                    <a:pt x="1075" y="80"/>
                  </a:cubicBezTo>
                  <a:cubicBezTo>
                    <a:pt x="1096" y="80"/>
                    <a:pt x="1096" y="80"/>
                    <a:pt x="1096" y="80"/>
                  </a:cubicBezTo>
                  <a:cubicBezTo>
                    <a:pt x="1096" y="90"/>
                    <a:pt x="1096" y="90"/>
                    <a:pt x="1096" y="90"/>
                  </a:cubicBezTo>
                  <a:cubicBezTo>
                    <a:pt x="1123" y="90"/>
                    <a:pt x="1123" y="90"/>
                    <a:pt x="1123" y="90"/>
                  </a:cubicBezTo>
                  <a:cubicBezTo>
                    <a:pt x="1123" y="0"/>
                    <a:pt x="1123" y="0"/>
                    <a:pt x="112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EA76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BEB6251E-E247-6687-E136-0D0110DA00E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524000" y="360000"/>
              <a:ext cx="147064" cy="172800"/>
            </a:xfrm>
            <a:prstGeom prst="rect">
              <a:avLst/>
            </a:prstGeom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827FB1A0-80CA-E019-4E5E-FF93999AB7E6}"/>
              </a:ext>
            </a:extLst>
          </p:cNvPr>
          <p:cNvSpPr txBox="1"/>
          <p:nvPr/>
        </p:nvSpPr>
        <p:spPr>
          <a:xfrm>
            <a:off x="239573" y="163468"/>
            <a:ext cx="70448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Transport equation for cosmic rays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70">
                <a:extLst>
                  <a:ext uri="{FF2B5EF4-FFF2-40B4-BE49-F238E27FC236}">
                    <a16:creationId xmlns:a16="http://schemas.microsoft.com/office/drawing/2014/main" id="{E41031E4-A142-2B99-CB5E-32B84D218F72}"/>
                  </a:ext>
                </a:extLst>
              </p:cNvPr>
              <p:cNvSpPr txBox="1"/>
              <p:nvPr/>
            </p:nvSpPr>
            <p:spPr>
              <a:xfrm>
                <a:off x="401445" y="984472"/>
                <a:ext cx="8448988" cy="38103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000" noProof="0" dirty="0"/>
                  <a:t>With these considerations, our transport equation for </a:t>
                </a:r>
                <a:r>
                  <a:rPr lang="en-GB" sz="2000" i="1" noProof="0" dirty="0"/>
                  <a:t>isotropic cosmic-ray transport </a:t>
                </a:r>
                <a:r>
                  <a:rPr lang="en-GB" sz="2000" noProof="0" dirty="0"/>
                  <a:t>is given by the Parker equation:</a:t>
                </a:r>
              </a:p>
              <a:p>
                <a:endParaRPr lang="en-GB" sz="2000" dirty="0"/>
              </a:p>
              <a:p>
                <a:endParaRPr lang="en-GB" sz="2000" dirty="0"/>
              </a:p>
              <a:p>
                <a:endParaRPr lang="en-GB" sz="2000" dirty="0"/>
              </a:p>
              <a:p>
                <a:endParaRPr lang="en-GB" sz="2000" dirty="0"/>
              </a:p>
              <a:p>
                <a:r>
                  <a:rPr lang="en-GB" sz="2000" u="sng" dirty="0"/>
                  <a:t>The terms represent</a:t>
                </a:r>
                <a:r>
                  <a:rPr lang="en-GB" sz="2000" dirty="0"/>
                  <a:t>: </a:t>
                </a:r>
              </a:p>
              <a:p>
                <a:pPr marL="457200" indent="-457200">
                  <a:buFont typeface="+mj-lt"/>
                  <a:buAutoNum type="arabicPeriod"/>
                </a:pPr>
                <a:r>
                  <a:rPr lang="en-GB" sz="2000" dirty="0"/>
                  <a:t>Temporal change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0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000" i="1" dirty="0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GB" sz="2000" b="0" i="1" dirty="0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endParaRPr lang="en-GB" sz="2000" dirty="0"/>
              </a:p>
              <a:p>
                <a:pPr marL="457200" indent="-457200">
                  <a:buFont typeface="+mj-lt"/>
                  <a:buAutoNum type="arabicPeriod"/>
                </a:pPr>
                <a:r>
                  <a:rPr lang="en-GB" sz="2000" dirty="0"/>
                  <a:t>Convection with </a:t>
                </a:r>
                <a14:m>
                  <m:oMath xmlns:m="http://schemas.openxmlformats.org/officeDocument/2006/math">
                    <m:r>
                      <a:rPr lang="en-GB" sz="2000" b="1" i="1" dirty="0" smtClean="0">
                        <a:latin typeface="Cambria Math" panose="02040503050406030204" pitchFamily="18" charset="0"/>
                      </a:rPr>
                      <m:t>𝑼</m:t>
                    </m:r>
                  </m:oMath>
                </a14:m>
                <a:endParaRPr lang="en-GB" sz="2000" b="1" dirty="0"/>
              </a:p>
              <a:p>
                <a:pPr marL="457200" indent="-457200">
                  <a:buFont typeface="+mj-lt"/>
                  <a:buAutoNum type="arabicPeriod"/>
                </a:pPr>
                <a:r>
                  <a:rPr lang="en-GB" sz="2000" dirty="0"/>
                  <a:t>Adiabatic change of energy</a:t>
                </a:r>
              </a:p>
              <a:p>
                <a:pPr marL="457200" indent="-457200">
                  <a:buFont typeface="+mj-lt"/>
                  <a:buAutoNum type="arabicPeriod"/>
                </a:pPr>
                <a:r>
                  <a:rPr lang="en-GB" sz="2000" dirty="0"/>
                  <a:t>Spatial diffusion and drift</a:t>
                </a:r>
              </a:p>
              <a:p>
                <a:pPr marL="457200" indent="-457200">
                  <a:buFont typeface="+mj-lt"/>
                  <a:buAutoNum type="arabicPeriod"/>
                </a:pPr>
                <a:r>
                  <a:rPr lang="en-GB" sz="2000" dirty="0"/>
                  <a:t>Sources and sinks</a:t>
                </a:r>
                <a:endParaRPr lang="en-GB" sz="2000" noProof="0" dirty="0"/>
              </a:p>
            </p:txBody>
          </p:sp>
        </mc:Choice>
        <mc:Fallback xmlns="">
          <p:sp>
            <p:nvSpPr>
              <p:cNvPr id="7" name="TextBox 70">
                <a:extLst>
                  <a:ext uri="{FF2B5EF4-FFF2-40B4-BE49-F238E27FC236}">
                    <a16:creationId xmlns:a16="http://schemas.microsoft.com/office/drawing/2014/main" id="{E41031E4-A142-2B99-CB5E-32B84D218F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1445" y="984472"/>
                <a:ext cx="8448988" cy="3810338"/>
              </a:xfrm>
              <a:prstGeom prst="rect">
                <a:avLst/>
              </a:prstGeom>
              <a:blipFill>
                <a:blip r:embed="rId4"/>
                <a:stretch>
                  <a:fillRect l="-751" t="-997" b="-199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Grafik 1">
            <a:extLst>
              <a:ext uri="{FF2B5EF4-FFF2-40B4-BE49-F238E27FC236}">
                <a16:creationId xmlns:a16="http://schemas.microsoft.com/office/drawing/2014/main" id="{7E805A4F-8BA8-FFBD-7CE6-869331D911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1377" y="1934955"/>
            <a:ext cx="7029146" cy="730186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D56388EA-E161-5E6F-BA6B-F23D348854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32926" y="2832410"/>
            <a:ext cx="4111074" cy="2311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50651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6B50A7-DA7B-E9B9-755A-D8A9C8D306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9A037E28-EBBC-BC9C-44AB-B8BBD64CB53C}"/>
              </a:ext>
            </a:extLst>
          </p:cNvPr>
          <p:cNvGrpSpPr/>
          <p:nvPr/>
        </p:nvGrpSpPr>
        <p:grpSpPr>
          <a:xfrm>
            <a:off x="0" y="-1588"/>
            <a:ext cx="9144000" cy="741363"/>
            <a:chOff x="0" y="-1588"/>
            <a:chExt cx="9144000" cy="741363"/>
          </a:xfrm>
        </p:grpSpPr>
        <p:sp>
          <p:nvSpPr>
            <p:cNvPr id="16" name="Freeform 5">
              <a:extLst>
                <a:ext uri="{FF2B5EF4-FFF2-40B4-BE49-F238E27FC236}">
                  <a16:creationId xmlns:a16="http://schemas.microsoft.com/office/drawing/2014/main" id="{9493EEE2-BEFF-B7D7-06E2-12F1D5B7C725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-1588"/>
              <a:ext cx="9144000" cy="741363"/>
            </a:xfrm>
            <a:custGeom>
              <a:avLst/>
              <a:gdLst>
                <a:gd name="T0" fmla="*/ 0 w 1123"/>
                <a:gd name="T1" fmla="*/ 0 h 90"/>
                <a:gd name="T2" fmla="*/ 0 w 1123"/>
                <a:gd name="T3" fmla="*/ 90 h 90"/>
                <a:gd name="T4" fmla="*/ 957 w 1123"/>
                <a:gd name="T5" fmla="*/ 90 h 90"/>
                <a:gd name="T6" fmla="*/ 955 w 1123"/>
                <a:gd name="T7" fmla="*/ 89 h 90"/>
                <a:gd name="T8" fmla="*/ 949 w 1123"/>
                <a:gd name="T9" fmla="*/ 73 h 90"/>
                <a:gd name="T10" fmla="*/ 949 w 1123"/>
                <a:gd name="T11" fmla="*/ 43 h 90"/>
                <a:gd name="T12" fmla="*/ 966 w 1123"/>
                <a:gd name="T13" fmla="*/ 43 h 90"/>
                <a:gd name="T14" fmla="*/ 966 w 1123"/>
                <a:gd name="T15" fmla="*/ 74 h 90"/>
                <a:gd name="T16" fmla="*/ 967 w 1123"/>
                <a:gd name="T17" fmla="*/ 80 h 90"/>
                <a:gd name="T18" fmla="*/ 973 w 1123"/>
                <a:gd name="T19" fmla="*/ 82 h 90"/>
                <a:gd name="T20" fmla="*/ 978 w 1123"/>
                <a:gd name="T21" fmla="*/ 80 h 90"/>
                <a:gd name="T22" fmla="*/ 980 w 1123"/>
                <a:gd name="T23" fmla="*/ 74 h 90"/>
                <a:gd name="T24" fmla="*/ 980 w 1123"/>
                <a:gd name="T25" fmla="*/ 43 h 90"/>
                <a:gd name="T26" fmla="*/ 996 w 1123"/>
                <a:gd name="T27" fmla="*/ 43 h 90"/>
                <a:gd name="T28" fmla="*/ 996 w 1123"/>
                <a:gd name="T29" fmla="*/ 70 h 90"/>
                <a:gd name="T30" fmla="*/ 990 w 1123"/>
                <a:gd name="T31" fmla="*/ 89 h 90"/>
                <a:gd name="T32" fmla="*/ 988 w 1123"/>
                <a:gd name="T33" fmla="*/ 90 h 90"/>
                <a:gd name="T34" fmla="*/ 1012 w 1123"/>
                <a:gd name="T35" fmla="*/ 90 h 90"/>
                <a:gd name="T36" fmla="*/ 1002 w 1123"/>
                <a:gd name="T37" fmla="*/ 68 h 90"/>
                <a:gd name="T38" fmla="*/ 1028 w 1123"/>
                <a:gd name="T39" fmla="*/ 41 h 90"/>
                <a:gd name="T40" fmla="*/ 1048 w 1123"/>
                <a:gd name="T41" fmla="*/ 49 h 90"/>
                <a:gd name="T42" fmla="*/ 1052 w 1123"/>
                <a:gd name="T43" fmla="*/ 55 h 90"/>
                <a:gd name="T44" fmla="*/ 1039 w 1123"/>
                <a:gd name="T45" fmla="*/ 62 h 90"/>
                <a:gd name="T46" fmla="*/ 1028 w 1123"/>
                <a:gd name="T47" fmla="*/ 53 h 90"/>
                <a:gd name="T48" fmla="*/ 1022 w 1123"/>
                <a:gd name="T49" fmla="*/ 56 h 90"/>
                <a:gd name="T50" fmla="*/ 1018 w 1123"/>
                <a:gd name="T51" fmla="*/ 67 h 90"/>
                <a:gd name="T52" fmla="*/ 1028 w 1123"/>
                <a:gd name="T53" fmla="*/ 82 h 90"/>
                <a:gd name="T54" fmla="*/ 1039 w 1123"/>
                <a:gd name="T55" fmla="*/ 74 h 90"/>
                <a:gd name="T56" fmla="*/ 1052 w 1123"/>
                <a:gd name="T57" fmla="*/ 80 h 90"/>
                <a:gd name="T58" fmla="*/ 1047 w 1123"/>
                <a:gd name="T59" fmla="*/ 87 h 90"/>
                <a:gd name="T60" fmla="*/ 1044 w 1123"/>
                <a:gd name="T61" fmla="*/ 90 h 90"/>
                <a:gd name="T62" fmla="*/ 1059 w 1123"/>
                <a:gd name="T63" fmla="*/ 90 h 90"/>
                <a:gd name="T64" fmla="*/ 1059 w 1123"/>
                <a:gd name="T65" fmla="*/ 43 h 90"/>
                <a:gd name="T66" fmla="*/ 1075 w 1123"/>
                <a:gd name="T67" fmla="*/ 43 h 90"/>
                <a:gd name="T68" fmla="*/ 1075 w 1123"/>
                <a:gd name="T69" fmla="*/ 80 h 90"/>
                <a:gd name="T70" fmla="*/ 1096 w 1123"/>
                <a:gd name="T71" fmla="*/ 80 h 90"/>
                <a:gd name="T72" fmla="*/ 1096 w 1123"/>
                <a:gd name="T73" fmla="*/ 90 h 90"/>
                <a:gd name="T74" fmla="*/ 1123 w 1123"/>
                <a:gd name="T75" fmla="*/ 90 h 90"/>
                <a:gd name="T76" fmla="*/ 1123 w 1123"/>
                <a:gd name="T77" fmla="*/ 0 h 90"/>
                <a:gd name="T78" fmla="*/ 0 w 1123"/>
                <a:gd name="T79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123" h="90">
                  <a:moveTo>
                    <a:pt x="0" y="0"/>
                  </a:moveTo>
                  <a:cubicBezTo>
                    <a:pt x="0" y="90"/>
                    <a:pt x="0" y="90"/>
                    <a:pt x="0" y="90"/>
                  </a:cubicBezTo>
                  <a:cubicBezTo>
                    <a:pt x="957" y="90"/>
                    <a:pt x="957" y="90"/>
                    <a:pt x="957" y="90"/>
                  </a:cubicBezTo>
                  <a:cubicBezTo>
                    <a:pt x="956" y="90"/>
                    <a:pt x="955" y="89"/>
                    <a:pt x="955" y="89"/>
                  </a:cubicBezTo>
                  <a:cubicBezTo>
                    <a:pt x="950" y="84"/>
                    <a:pt x="950" y="78"/>
                    <a:pt x="949" y="73"/>
                  </a:cubicBezTo>
                  <a:cubicBezTo>
                    <a:pt x="949" y="43"/>
                    <a:pt x="949" y="43"/>
                    <a:pt x="949" y="43"/>
                  </a:cubicBezTo>
                  <a:cubicBezTo>
                    <a:pt x="966" y="43"/>
                    <a:pt x="966" y="43"/>
                    <a:pt x="966" y="43"/>
                  </a:cubicBezTo>
                  <a:cubicBezTo>
                    <a:pt x="966" y="74"/>
                    <a:pt x="966" y="74"/>
                    <a:pt x="966" y="74"/>
                  </a:cubicBezTo>
                  <a:cubicBezTo>
                    <a:pt x="966" y="76"/>
                    <a:pt x="966" y="79"/>
                    <a:pt x="967" y="80"/>
                  </a:cubicBezTo>
                  <a:cubicBezTo>
                    <a:pt x="969" y="82"/>
                    <a:pt x="971" y="82"/>
                    <a:pt x="973" y="82"/>
                  </a:cubicBezTo>
                  <a:cubicBezTo>
                    <a:pt x="975" y="82"/>
                    <a:pt x="977" y="81"/>
                    <a:pt x="978" y="80"/>
                  </a:cubicBezTo>
                  <a:cubicBezTo>
                    <a:pt x="979" y="79"/>
                    <a:pt x="980" y="76"/>
                    <a:pt x="980" y="74"/>
                  </a:cubicBezTo>
                  <a:cubicBezTo>
                    <a:pt x="980" y="43"/>
                    <a:pt x="980" y="43"/>
                    <a:pt x="980" y="43"/>
                  </a:cubicBezTo>
                  <a:cubicBezTo>
                    <a:pt x="996" y="43"/>
                    <a:pt x="996" y="43"/>
                    <a:pt x="996" y="43"/>
                  </a:cubicBezTo>
                  <a:cubicBezTo>
                    <a:pt x="996" y="70"/>
                    <a:pt x="996" y="70"/>
                    <a:pt x="996" y="70"/>
                  </a:cubicBezTo>
                  <a:cubicBezTo>
                    <a:pt x="996" y="75"/>
                    <a:pt x="996" y="83"/>
                    <a:pt x="990" y="89"/>
                  </a:cubicBezTo>
                  <a:cubicBezTo>
                    <a:pt x="989" y="89"/>
                    <a:pt x="989" y="90"/>
                    <a:pt x="988" y="90"/>
                  </a:cubicBezTo>
                  <a:cubicBezTo>
                    <a:pt x="1012" y="90"/>
                    <a:pt x="1012" y="90"/>
                    <a:pt x="1012" y="90"/>
                  </a:cubicBezTo>
                  <a:cubicBezTo>
                    <a:pt x="1005" y="85"/>
                    <a:pt x="1002" y="76"/>
                    <a:pt x="1002" y="68"/>
                  </a:cubicBezTo>
                  <a:cubicBezTo>
                    <a:pt x="1002" y="55"/>
                    <a:pt x="1011" y="41"/>
                    <a:pt x="1028" y="41"/>
                  </a:cubicBezTo>
                  <a:cubicBezTo>
                    <a:pt x="1035" y="41"/>
                    <a:pt x="1043" y="44"/>
                    <a:pt x="1048" y="49"/>
                  </a:cubicBezTo>
                  <a:cubicBezTo>
                    <a:pt x="1050" y="51"/>
                    <a:pt x="1051" y="53"/>
                    <a:pt x="1052" y="55"/>
                  </a:cubicBezTo>
                  <a:cubicBezTo>
                    <a:pt x="1039" y="62"/>
                    <a:pt x="1039" y="62"/>
                    <a:pt x="1039" y="62"/>
                  </a:cubicBezTo>
                  <a:cubicBezTo>
                    <a:pt x="1038" y="59"/>
                    <a:pt x="1035" y="53"/>
                    <a:pt x="1028" y="53"/>
                  </a:cubicBezTo>
                  <a:cubicBezTo>
                    <a:pt x="1025" y="53"/>
                    <a:pt x="1023" y="55"/>
                    <a:pt x="1022" y="56"/>
                  </a:cubicBezTo>
                  <a:cubicBezTo>
                    <a:pt x="1018" y="60"/>
                    <a:pt x="1018" y="65"/>
                    <a:pt x="1018" y="67"/>
                  </a:cubicBezTo>
                  <a:cubicBezTo>
                    <a:pt x="1018" y="75"/>
                    <a:pt x="1021" y="82"/>
                    <a:pt x="1028" y="82"/>
                  </a:cubicBezTo>
                  <a:cubicBezTo>
                    <a:pt x="1036" y="82"/>
                    <a:pt x="1038" y="75"/>
                    <a:pt x="1039" y="74"/>
                  </a:cubicBezTo>
                  <a:cubicBezTo>
                    <a:pt x="1052" y="80"/>
                    <a:pt x="1052" y="80"/>
                    <a:pt x="1052" y="80"/>
                  </a:cubicBezTo>
                  <a:cubicBezTo>
                    <a:pt x="1051" y="83"/>
                    <a:pt x="1050" y="85"/>
                    <a:pt x="1047" y="87"/>
                  </a:cubicBezTo>
                  <a:cubicBezTo>
                    <a:pt x="1046" y="88"/>
                    <a:pt x="1045" y="89"/>
                    <a:pt x="1044" y="90"/>
                  </a:cubicBezTo>
                  <a:cubicBezTo>
                    <a:pt x="1059" y="90"/>
                    <a:pt x="1059" y="90"/>
                    <a:pt x="1059" y="90"/>
                  </a:cubicBezTo>
                  <a:cubicBezTo>
                    <a:pt x="1059" y="43"/>
                    <a:pt x="1059" y="43"/>
                    <a:pt x="1059" y="43"/>
                  </a:cubicBezTo>
                  <a:cubicBezTo>
                    <a:pt x="1075" y="43"/>
                    <a:pt x="1075" y="43"/>
                    <a:pt x="1075" y="43"/>
                  </a:cubicBezTo>
                  <a:cubicBezTo>
                    <a:pt x="1075" y="80"/>
                    <a:pt x="1075" y="80"/>
                    <a:pt x="1075" y="80"/>
                  </a:cubicBezTo>
                  <a:cubicBezTo>
                    <a:pt x="1096" y="80"/>
                    <a:pt x="1096" y="80"/>
                    <a:pt x="1096" y="80"/>
                  </a:cubicBezTo>
                  <a:cubicBezTo>
                    <a:pt x="1096" y="90"/>
                    <a:pt x="1096" y="90"/>
                    <a:pt x="1096" y="90"/>
                  </a:cubicBezTo>
                  <a:cubicBezTo>
                    <a:pt x="1123" y="90"/>
                    <a:pt x="1123" y="90"/>
                    <a:pt x="1123" y="90"/>
                  </a:cubicBezTo>
                  <a:cubicBezTo>
                    <a:pt x="1123" y="0"/>
                    <a:pt x="1123" y="0"/>
                    <a:pt x="112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EA76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E3D14A30-B50F-3FCB-5C08-65EA9213F02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524000" y="360000"/>
              <a:ext cx="147064" cy="172800"/>
            </a:xfrm>
            <a:prstGeom prst="rect">
              <a:avLst/>
            </a:prstGeom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7F40D22E-11DC-6657-2D76-3EE228576959}"/>
              </a:ext>
            </a:extLst>
          </p:cNvPr>
          <p:cNvSpPr txBox="1"/>
          <p:nvPr/>
        </p:nvSpPr>
        <p:spPr>
          <a:xfrm>
            <a:off x="239573" y="163468"/>
            <a:ext cx="70448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Transport equation for cosmic rays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70">
                <a:extLst>
                  <a:ext uri="{FF2B5EF4-FFF2-40B4-BE49-F238E27FC236}">
                    <a16:creationId xmlns:a16="http://schemas.microsoft.com/office/drawing/2014/main" id="{4C88FF39-0DB7-5030-CF2B-27E6800A2720}"/>
                  </a:ext>
                </a:extLst>
              </p:cNvPr>
              <p:cNvSpPr txBox="1"/>
              <p:nvPr/>
            </p:nvSpPr>
            <p:spPr>
              <a:xfrm>
                <a:off x="401445" y="984472"/>
                <a:ext cx="8448988" cy="38103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000" noProof="0" dirty="0"/>
                  <a:t>With these considerations, our transport equation for </a:t>
                </a:r>
                <a:r>
                  <a:rPr lang="en-GB" sz="2000" i="1" noProof="0" dirty="0"/>
                  <a:t>isotropic cosmic-ray transport </a:t>
                </a:r>
                <a:r>
                  <a:rPr lang="en-GB" sz="2000" noProof="0" dirty="0"/>
                  <a:t>is given by the Parker equation:</a:t>
                </a:r>
              </a:p>
              <a:p>
                <a:endParaRPr lang="en-GB" sz="2000" dirty="0"/>
              </a:p>
              <a:p>
                <a:endParaRPr lang="en-GB" sz="2000" dirty="0"/>
              </a:p>
              <a:p>
                <a:endParaRPr lang="en-GB" sz="2000" dirty="0"/>
              </a:p>
              <a:p>
                <a:endParaRPr lang="en-GB" sz="2000" dirty="0"/>
              </a:p>
              <a:p>
                <a:r>
                  <a:rPr lang="en-GB" sz="2000" u="sng" dirty="0"/>
                  <a:t>The terms represent</a:t>
                </a:r>
                <a:r>
                  <a:rPr lang="en-GB" sz="2000" dirty="0"/>
                  <a:t>: </a:t>
                </a:r>
              </a:p>
              <a:p>
                <a:pPr marL="457200" indent="-457200">
                  <a:buFont typeface="+mj-lt"/>
                  <a:buAutoNum type="arabicPeriod"/>
                </a:pPr>
                <a:r>
                  <a:rPr lang="en-GB" sz="2000" dirty="0"/>
                  <a:t>Temporal change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0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000" i="1" dirty="0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GB" sz="2000" b="0" i="1" dirty="0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endParaRPr lang="en-GB" sz="2000" dirty="0"/>
              </a:p>
              <a:p>
                <a:pPr marL="457200" indent="-457200">
                  <a:buFont typeface="+mj-lt"/>
                  <a:buAutoNum type="arabicPeriod"/>
                </a:pPr>
                <a:r>
                  <a:rPr lang="en-GB" sz="2000" dirty="0"/>
                  <a:t>Convection with </a:t>
                </a:r>
                <a14:m>
                  <m:oMath xmlns:m="http://schemas.openxmlformats.org/officeDocument/2006/math">
                    <m:r>
                      <a:rPr lang="en-GB" sz="2000" b="1" i="1" dirty="0" smtClean="0">
                        <a:latin typeface="Cambria Math" panose="02040503050406030204" pitchFamily="18" charset="0"/>
                      </a:rPr>
                      <m:t>𝑼</m:t>
                    </m:r>
                  </m:oMath>
                </a14:m>
                <a:endParaRPr lang="en-GB" sz="2000" b="1" dirty="0"/>
              </a:p>
              <a:p>
                <a:pPr marL="457200" indent="-457200">
                  <a:buFont typeface="+mj-lt"/>
                  <a:buAutoNum type="arabicPeriod"/>
                </a:pPr>
                <a:r>
                  <a:rPr lang="en-GB" sz="2000" dirty="0"/>
                  <a:t>Adiabatic change of energy</a:t>
                </a:r>
              </a:p>
              <a:p>
                <a:pPr marL="457200" indent="-457200">
                  <a:buFont typeface="+mj-lt"/>
                  <a:buAutoNum type="arabicPeriod"/>
                </a:pPr>
                <a:r>
                  <a:rPr lang="en-GB" sz="2000" dirty="0"/>
                  <a:t>Spatial diffusion and drift</a:t>
                </a:r>
              </a:p>
              <a:p>
                <a:pPr marL="457200" indent="-457200">
                  <a:buFont typeface="+mj-lt"/>
                  <a:buAutoNum type="arabicPeriod"/>
                </a:pPr>
                <a:r>
                  <a:rPr lang="en-GB" sz="2000" dirty="0"/>
                  <a:t>Sources and sinks</a:t>
                </a:r>
                <a:endParaRPr lang="en-GB" sz="2000" noProof="0" dirty="0"/>
              </a:p>
            </p:txBody>
          </p:sp>
        </mc:Choice>
        <mc:Fallback xmlns="">
          <p:sp>
            <p:nvSpPr>
              <p:cNvPr id="7" name="TextBox 70">
                <a:extLst>
                  <a:ext uri="{FF2B5EF4-FFF2-40B4-BE49-F238E27FC236}">
                    <a16:creationId xmlns:a16="http://schemas.microsoft.com/office/drawing/2014/main" id="{4C88FF39-0DB7-5030-CF2B-27E6800A27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1445" y="984472"/>
                <a:ext cx="8448988" cy="3810338"/>
              </a:xfrm>
              <a:prstGeom prst="rect">
                <a:avLst/>
              </a:prstGeom>
              <a:blipFill>
                <a:blip r:embed="rId4"/>
                <a:stretch>
                  <a:fillRect l="-751" t="-997" b="-199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Grafik 1">
            <a:extLst>
              <a:ext uri="{FF2B5EF4-FFF2-40B4-BE49-F238E27FC236}">
                <a16:creationId xmlns:a16="http://schemas.microsoft.com/office/drawing/2014/main" id="{49C95454-1499-E41A-6FD5-8B84F3272C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1377" y="1934955"/>
            <a:ext cx="7029146" cy="730186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6DFF6481-DE68-5474-9772-9593A5F8B43A}"/>
              </a:ext>
            </a:extLst>
          </p:cNvPr>
          <p:cNvSpPr txBox="1"/>
          <p:nvPr/>
        </p:nvSpPr>
        <p:spPr>
          <a:xfrm>
            <a:off x="4839852" y="3235698"/>
            <a:ext cx="38210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Depending on assumptions, different versions of the transport equation can be found.</a:t>
            </a:r>
          </a:p>
        </p:txBody>
      </p:sp>
    </p:spTree>
    <p:extLst>
      <p:ext uri="{BB962C8B-B14F-4D97-AF65-F5344CB8AC3E}">
        <p14:creationId xmlns:p14="http://schemas.microsoft.com/office/powerpoint/2010/main" val="199119436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218C71-59E9-3551-2E04-E85B87FE83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Gerade Verbindung 18">
            <a:extLst>
              <a:ext uri="{FF2B5EF4-FFF2-40B4-BE49-F238E27FC236}">
                <a16:creationId xmlns:a16="http://schemas.microsoft.com/office/drawing/2014/main" id="{CCC03CC4-4FC4-ADE7-501C-3ACF2AE11D38}"/>
              </a:ext>
            </a:extLst>
          </p:cNvPr>
          <p:cNvCxnSpPr>
            <a:cxnSpLocks/>
          </p:cNvCxnSpPr>
          <p:nvPr/>
        </p:nvCxnSpPr>
        <p:spPr>
          <a:xfrm flipV="1">
            <a:off x="821473" y="3886200"/>
            <a:ext cx="4330390" cy="89767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AD43AA9-ADD9-24F4-0FAB-F489D7154CD5}"/>
              </a:ext>
            </a:extLst>
          </p:cNvPr>
          <p:cNvGrpSpPr/>
          <p:nvPr/>
        </p:nvGrpSpPr>
        <p:grpSpPr>
          <a:xfrm>
            <a:off x="0" y="-1588"/>
            <a:ext cx="9144000" cy="741363"/>
            <a:chOff x="0" y="-1588"/>
            <a:chExt cx="9144000" cy="741363"/>
          </a:xfrm>
        </p:grpSpPr>
        <p:sp>
          <p:nvSpPr>
            <p:cNvPr id="16" name="Freeform 5">
              <a:extLst>
                <a:ext uri="{FF2B5EF4-FFF2-40B4-BE49-F238E27FC236}">
                  <a16:creationId xmlns:a16="http://schemas.microsoft.com/office/drawing/2014/main" id="{77F776B3-9FF3-2C39-A5EB-D8CB9B864F77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-1588"/>
              <a:ext cx="9144000" cy="741363"/>
            </a:xfrm>
            <a:custGeom>
              <a:avLst/>
              <a:gdLst>
                <a:gd name="T0" fmla="*/ 0 w 1123"/>
                <a:gd name="T1" fmla="*/ 0 h 90"/>
                <a:gd name="T2" fmla="*/ 0 w 1123"/>
                <a:gd name="T3" fmla="*/ 90 h 90"/>
                <a:gd name="T4" fmla="*/ 957 w 1123"/>
                <a:gd name="T5" fmla="*/ 90 h 90"/>
                <a:gd name="T6" fmla="*/ 955 w 1123"/>
                <a:gd name="T7" fmla="*/ 89 h 90"/>
                <a:gd name="T8" fmla="*/ 949 w 1123"/>
                <a:gd name="T9" fmla="*/ 73 h 90"/>
                <a:gd name="T10" fmla="*/ 949 w 1123"/>
                <a:gd name="T11" fmla="*/ 43 h 90"/>
                <a:gd name="T12" fmla="*/ 966 w 1123"/>
                <a:gd name="T13" fmla="*/ 43 h 90"/>
                <a:gd name="T14" fmla="*/ 966 w 1123"/>
                <a:gd name="T15" fmla="*/ 74 h 90"/>
                <a:gd name="T16" fmla="*/ 967 w 1123"/>
                <a:gd name="T17" fmla="*/ 80 h 90"/>
                <a:gd name="T18" fmla="*/ 973 w 1123"/>
                <a:gd name="T19" fmla="*/ 82 h 90"/>
                <a:gd name="T20" fmla="*/ 978 w 1123"/>
                <a:gd name="T21" fmla="*/ 80 h 90"/>
                <a:gd name="T22" fmla="*/ 980 w 1123"/>
                <a:gd name="T23" fmla="*/ 74 h 90"/>
                <a:gd name="T24" fmla="*/ 980 w 1123"/>
                <a:gd name="T25" fmla="*/ 43 h 90"/>
                <a:gd name="T26" fmla="*/ 996 w 1123"/>
                <a:gd name="T27" fmla="*/ 43 h 90"/>
                <a:gd name="T28" fmla="*/ 996 w 1123"/>
                <a:gd name="T29" fmla="*/ 70 h 90"/>
                <a:gd name="T30" fmla="*/ 990 w 1123"/>
                <a:gd name="T31" fmla="*/ 89 h 90"/>
                <a:gd name="T32" fmla="*/ 988 w 1123"/>
                <a:gd name="T33" fmla="*/ 90 h 90"/>
                <a:gd name="T34" fmla="*/ 1012 w 1123"/>
                <a:gd name="T35" fmla="*/ 90 h 90"/>
                <a:gd name="T36" fmla="*/ 1002 w 1123"/>
                <a:gd name="T37" fmla="*/ 68 h 90"/>
                <a:gd name="T38" fmla="*/ 1028 w 1123"/>
                <a:gd name="T39" fmla="*/ 41 h 90"/>
                <a:gd name="T40" fmla="*/ 1048 w 1123"/>
                <a:gd name="T41" fmla="*/ 49 h 90"/>
                <a:gd name="T42" fmla="*/ 1052 w 1123"/>
                <a:gd name="T43" fmla="*/ 55 h 90"/>
                <a:gd name="T44" fmla="*/ 1039 w 1123"/>
                <a:gd name="T45" fmla="*/ 62 h 90"/>
                <a:gd name="T46" fmla="*/ 1028 w 1123"/>
                <a:gd name="T47" fmla="*/ 53 h 90"/>
                <a:gd name="T48" fmla="*/ 1022 w 1123"/>
                <a:gd name="T49" fmla="*/ 56 h 90"/>
                <a:gd name="T50" fmla="*/ 1018 w 1123"/>
                <a:gd name="T51" fmla="*/ 67 h 90"/>
                <a:gd name="T52" fmla="*/ 1028 w 1123"/>
                <a:gd name="T53" fmla="*/ 82 h 90"/>
                <a:gd name="T54" fmla="*/ 1039 w 1123"/>
                <a:gd name="T55" fmla="*/ 74 h 90"/>
                <a:gd name="T56" fmla="*/ 1052 w 1123"/>
                <a:gd name="T57" fmla="*/ 80 h 90"/>
                <a:gd name="T58" fmla="*/ 1047 w 1123"/>
                <a:gd name="T59" fmla="*/ 87 h 90"/>
                <a:gd name="T60" fmla="*/ 1044 w 1123"/>
                <a:gd name="T61" fmla="*/ 90 h 90"/>
                <a:gd name="T62" fmla="*/ 1059 w 1123"/>
                <a:gd name="T63" fmla="*/ 90 h 90"/>
                <a:gd name="T64" fmla="*/ 1059 w 1123"/>
                <a:gd name="T65" fmla="*/ 43 h 90"/>
                <a:gd name="T66" fmla="*/ 1075 w 1123"/>
                <a:gd name="T67" fmla="*/ 43 h 90"/>
                <a:gd name="T68" fmla="*/ 1075 w 1123"/>
                <a:gd name="T69" fmla="*/ 80 h 90"/>
                <a:gd name="T70" fmla="*/ 1096 w 1123"/>
                <a:gd name="T71" fmla="*/ 80 h 90"/>
                <a:gd name="T72" fmla="*/ 1096 w 1123"/>
                <a:gd name="T73" fmla="*/ 90 h 90"/>
                <a:gd name="T74" fmla="*/ 1123 w 1123"/>
                <a:gd name="T75" fmla="*/ 90 h 90"/>
                <a:gd name="T76" fmla="*/ 1123 w 1123"/>
                <a:gd name="T77" fmla="*/ 0 h 90"/>
                <a:gd name="T78" fmla="*/ 0 w 1123"/>
                <a:gd name="T79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123" h="90">
                  <a:moveTo>
                    <a:pt x="0" y="0"/>
                  </a:moveTo>
                  <a:cubicBezTo>
                    <a:pt x="0" y="90"/>
                    <a:pt x="0" y="90"/>
                    <a:pt x="0" y="90"/>
                  </a:cubicBezTo>
                  <a:cubicBezTo>
                    <a:pt x="957" y="90"/>
                    <a:pt x="957" y="90"/>
                    <a:pt x="957" y="90"/>
                  </a:cubicBezTo>
                  <a:cubicBezTo>
                    <a:pt x="956" y="90"/>
                    <a:pt x="955" y="89"/>
                    <a:pt x="955" y="89"/>
                  </a:cubicBezTo>
                  <a:cubicBezTo>
                    <a:pt x="950" y="84"/>
                    <a:pt x="950" y="78"/>
                    <a:pt x="949" y="73"/>
                  </a:cubicBezTo>
                  <a:cubicBezTo>
                    <a:pt x="949" y="43"/>
                    <a:pt x="949" y="43"/>
                    <a:pt x="949" y="43"/>
                  </a:cubicBezTo>
                  <a:cubicBezTo>
                    <a:pt x="966" y="43"/>
                    <a:pt x="966" y="43"/>
                    <a:pt x="966" y="43"/>
                  </a:cubicBezTo>
                  <a:cubicBezTo>
                    <a:pt x="966" y="74"/>
                    <a:pt x="966" y="74"/>
                    <a:pt x="966" y="74"/>
                  </a:cubicBezTo>
                  <a:cubicBezTo>
                    <a:pt x="966" y="76"/>
                    <a:pt x="966" y="79"/>
                    <a:pt x="967" y="80"/>
                  </a:cubicBezTo>
                  <a:cubicBezTo>
                    <a:pt x="969" y="82"/>
                    <a:pt x="971" y="82"/>
                    <a:pt x="973" y="82"/>
                  </a:cubicBezTo>
                  <a:cubicBezTo>
                    <a:pt x="975" y="82"/>
                    <a:pt x="977" y="81"/>
                    <a:pt x="978" y="80"/>
                  </a:cubicBezTo>
                  <a:cubicBezTo>
                    <a:pt x="979" y="79"/>
                    <a:pt x="980" y="76"/>
                    <a:pt x="980" y="74"/>
                  </a:cubicBezTo>
                  <a:cubicBezTo>
                    <a:pt x="980" y="43"/>
                    <a:pt x="980" y="43"/>
                    <a:pt x="980" y="43"/>
                  </a:cubicBezTo>
                  <a:cubicBezTo>
                    <a:pt x="996" y="43"/>
                    <a:pt x="996" y="43"/>
                    <a:pt x="996" y="43"/>
                  </a:cubicBezTo>
                  <a:cubicBezTo>
                    <a:pt x="996" y="70"/>
                    <a:pt x="996" y="70"/>
                    <a:pt x="996" y="70"/>
                  </a:cubicBezTo>
                  <a:cubicBezTo>
                    <a:pt x="996" y="75"/>
                    <a:pt x="996" y="83"/>
                    <a:pt x="990" y="89"/>
                  </a:cubicBezTo>
                  <a:cubicBezTo>
                    <a:pt x="989" y="89"/>
                    <a:pt x="989" y="90"/>
                    <a:pt x="988" y="90"/>
                  </a:cubicBezTo>
                  <a:cubicBezTo>
                    <a:pt x="1012" y="90"/>
                    <a:pt x="1012" y="90"/>
                    <a:pt x="1012" y="90"/>
                  </a:cubicBezTo>
                  <a:cubicBezTo>
                    <a:pt x="1005" y="85"/>
                    <a:pt x="1002" y="76"/>
                    <a:pt x="1002" y="68"/>
                  </a:cubicBezTo>
                  <a:cubicBezTo>
                    <a:pt x="1002" y="55"/>
                    <a:pt x="1011" y="41"/>
                    <a:pt x="1028" y="41"/>
                  </a:cubicBezTo>
                  <a:cubicBezTo>
                    <a:pt x="1035" y="41"/>
                    <a:pt x="1043" y="44"/>
                    <a:pt x="1048" y="49"/>
                  </a:cubicBezTo>
                  <a:cubicBezTo>
                    <a:pt x="1050" y="51"/>
                    <a:pt x="1051" y="53"/>
                    <a:pt x="1052" y="55"/>
                  </a:cubicBezTo>
                  <a:cubicBezTo>
                    <a:pt x="1039" y="62"/>
                    <a:pt x="1039" y="62"/>
                    <a:pt x="1039" y="62"/>
                  </a:cubicBezTo>
                  <a:cubicBezTo>
                    <a:pt x="1038" y="59"/>
                    <a:pt x="1035" y="53"/>
                    <a:pt x="1028" y="53"/>
                  </a:cubicBezTo>
                  <a:cubicBezTo>
                    <a:pt x="1025" y="53"/>
                    <a:pt x="1023" y="55"/>
                    <a:pt x="1022" y="56"/>
                  </a:cubicBezTo>
                  <a:cubicBezTo>
                    <a:pt x="1018" y="60"/>
                    <a:pt x="1018" y="65"/>
                    <a:pt x="1018" y="67"/>
                  </a:cubicBezTo>
                  <a:cubicBezTo>
                    <a:pt x="1018" y="75"/>
                    <a:pt x="1021" y="82"/>
                    <a:pt x="1028" y="82"/>
                  </a:cubicBezTo>
                  <a:cubicBezTo>
                    <a:pt x="1036" y="82"/>
                    <a:pt x="1038" y="75"/>
                    <a:pt x="1039" y="74"/>
                  </a:cubicBezTo>
                  <a:cubicBezTo>
                    <a:pt x="1052" y="80"/>
                    <a:pt x="1052" y="80"/>
                    <a:pt x="1052" y="80"/>
                  </a:cubicBezTo>
                  <a:cubicBezTo>
                    <a:pt x="1051" y="83"/>
                    <a:pt x="1050" y="85"/>
                    <a:pt x="1047" y="87"/>
                  </a:cubicBezTo>
                  <a:cubicBezTo>
                    <a:pt x="1046" y="88"/>
                    <a:pt x="1045" y="89"/>
                    <a:pt x="1044" y="90"/>
                  </a:cubicBezTo>
                  <a:cubicBezTo>
                    <a:pt x="1059" y="90"/>
                    <a:pt x="1059" y="90"/>
                    <a:pt x="1059" y="90"/>
                  </a:cubicBezTo>
                  <a:cubicBezTo>
                    <a:pt x="1059" y="43"/>
                    <a:pt x="1059" y="43"/>
                    <a:pt x="1059" y="43"/>
                  </a:cubicBezTo>
                  <a:cubicBezTo>
                    <a:pt x="1075" y="43"/>
                    <a:pt x="1075" y="43"/>
                    <a:pt x="1075" y="43"/>
                  </a:cubicBezTo>
                  <a:cubicBezTo>
                    <a:pt x="1075" y="80"/>
                    <a:pt x="1075" y="80"/>
                    <a:pt x="1075" y="80"/>
                  </a:cubicBezTo>
                  <a:cubicBezTo>
                    <a:pt x="1096" y="80"/>
                    <a:pt x="1096" y="80"/>
                    <a:pt x="1096" y="80"/>
                  </a:cubicBezTo>
                  <a:cubicBezTo>
                    <a:pt x="1096" y="90"/>
                    <a:pt x="1096" y="90"/>
                    <a:pt x="1096" y="90"/>
                  </a:cubicBezTo>
                  <a:cubicBezTo>
                    <a:pt x="1123" y="90"/>
                    <a:pt x="1123" y="90"/>
                    <a:pt x="1123" y="90"/>
                  </a:cubicBezTo>
                  <a:cubicBezTo>
                    <a:pt x="1123" y="0"/>
                    <a:pt x="1123" y="0"/>
                    <a:pt x="112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EA76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A167CD50-2B83-473F-D1F4-10C7CE67AEB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524000" y="360000"/>
              <a:ext cx="147064" cy="172800"/>
            </a:xfrm>
            <a:prstGeom prst="rect">
              <a:avLst/>
            </a:prstGeom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2BEF61B6-70D2-AE99-14E6-80E293AB7679}"/>
              </a:ext>
            </a:extLst>
          </p:cNvPr>
          <p:cNvSpPr txBox="1"/>
          <p:nvPr/>
        </p:nvSpPr>
        <p:spPr>
          <a:xfrm>
            <a:off x="239573" y="163468"/>
            <a:ext cx="70448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Cosmic-ray streaming instabilities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70">
                <a:extLst>
                  <a:ext uri="{FF2B5EF4-FFF2-40B4-BE49-F238E27FC236}">
                    <a16:creationId xmlns:a16="http://schemas.microsoft.com/office/drawing/2014/main" id="{41DE3E82-B0FE-37EB-180A-1FE1354AA8AD}"/>
                  </a:ext>
                </a:extLst>
              </p:cNvPr>
              <p:cNvSpPr txBox="1"/>
              <p:nvPr/>
            </p:nvSpPr>
            <p:spPr>
              <a:xfrm>
                <a:off x="401445" y="984472"/>
                <a:ext cx="8448988" cy="19626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000" noProof="0" dirty="0"/>
                  <a:t>Self-consistency also applies to cosmic rays, so they can also modify the electromagnetic field.</a:t>
                </a:r>
              </a:p>
              <a:p>
                <a:endParaRPr lang="en-GB" sz="2000" dirty="0"/>
              </a:p>
              <a:p>
                <a:r>
                  <a:rPr lang="en-GB" sz="2000" dirty="0"/>
                  <a:t>Dispersion relation for Alfvén waves: 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𝜔</m:t>
                    </m:r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GB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∥</m:t>
                        </m:r>
                      </m:sub>
                    </m:sSub>
                    <m:sSub>
                      <m:sSubPr>
                        <m:ctrlPr>
                          <a:rPr lang="en-GB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</m:oMath>
                </a14:m>
                <a:endParaRPr lang="en-GB" sz="2000" dirty="0"/>
              </a:p>
              <a:p>
                <a:endParaRPr lang="en-GB" sz="2000" dirty="0"/>
              </a:p>
              <a:p>
                <a:endParaRPr lang="en-GB" sz="2000" noProof="0" dirty="0"/>
              </a:p>
            </p:txBody>
          </p:sp>
        </mc:Choice>
        <mc:Fallback xmlns="">
          <p:sp>
            <p:nvSpPr>
              <p:cNvPr id="7" name="TextBox 70">
                <a:extLst>
                  <a:ext uri="{FF2B5EF4-FFF2-40B4-BE49-F238E27FC236}">
                    <a16:creationId xmlns:a16="http://schemas.microsoft.com/office/drawing/2014/main" id="{41DE3E82-B0FE-37EB-180A-1FE1354AA8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1445" y="984472"/>
                <a:ext cx="8448988" cy="1962653"/>
              </a:xfrm>
              <a:prstGeom prst="rect">
                <a:avLst/>
              </a:prstGeom>
              <a:blipFill>
                <a:blip r:embed="rId4"/>
                <a:stretch>
                  <a:fillRect l="-751" t="-193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Gerade Verbindung mit Pfeil 4">
            <a:extLst>
              <a:ext uri="{FF2B5EF4-FFF2-40B4-BE49-F238E27FC236}">
                <a16:creationId xmlns:a16="http://schemas.microsoft.com/office/drawing/2014/main" id="{8A279004-7254-79A9-1B95-BED1C5DD4704}"/>
              </a:ext>
            </a:extLst>
          </p:cNvPr>
          <p:cNvCxnSpPr>
            <a:cxnSpLocks/>
          </p:cNvCxnSpPr>
          <p:nvPr/>
        </p:nvCxnSpPr>
        <p:spPr>
          <a:xfrm>
            <a:off x="821474" y="4783873"/>
            <a:ext cx="4330389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Gerade Verbindung mit Pfeil 5">
            <a:extLst>
              <a:ext uri="{FF2B5EF4-FFF2-40B4-BE49-F238E27FC236}">
                <a16:creationId xmlns:a16="http://schemas.microsoft.com/office/drawing/2014/main" id="{4ED7E814-3525-85BA-3133-1EB704B06B8F}"/>
              </a:ext>
            </a:extLst>
          </p:cNvPr>
          <p:cNvCxnSpPr>
            <a:cxnSpLocks/>
          </p:cNvCxnSpPr>
          <p:nvPr/>
        </p:nvCxnSpPr>
        <p:spPr>
          <a:xfrm flipV="1">
            <a:off x="821474" y="2657707"/>
            <a:ext cx="0" cy="212616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feld 11">
                <a:extLst>
                  <a:ext uri="{FF2B5EF4-FFF2-40B4-BE49-F238E27FC236}">
                    <a16:creationId xmlns:a16="http://schemas.microsoft.com/office/drawing/2014/main" id="{5B787FD1-576C-AC49-25E3-3DD148913C06}"/>
                  </a:ext>
                </a:extLst>
              </p:cNvPr>
              <p:cNvSpPr txBox="1"/>
              <p:nvPr/>
            </p:nvSpPr>
            <p:spPr>
              <a:xfrm>
                <a:off x="5151863" y="4604801"/>
                <a:ext cx="452303" cy="3752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i="1" dirty="0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GB" b="0" i="1" dirty="0" smtClean="0">
                              <a:latin typeface="Cambria Math" panose="02040503050406030204" pitchFamily="18" charset="0"/>
                            </a:rPr>
                            <m:t>∥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2" name="Textfeld 11">
                <a:extLst>
                  <a:ext uri="{FF2B5EF4-FFF2-40B4-BE49-F238E27FC236}">
                    <a16:creationId xmlns:a16="http://schemas.microsoft.com/office/drawing/2014/main" id="{5B787FD1-576C-AC49-25E3-3DD148913C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51863" y="4604801"/>
                <a:ext cx="452303" cy="375231"/>
              </a:xfrm>
              <a:prstGeom prst="rect">
                <a:avLst/>
              </a:prstGeom>
              <a:blipFill>
                <a:blip r:embed="rId5"/>
                <a:stretch>
                  <a:fillRect b="-645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feld 12">
                <a:extLst>
                  <a:ext uri="{FF2B5EF4-FFF2-40B4-BE49-F238E27FC236}">
                    <a16:creationId xmlns:a16="http://schemas.microsoft.com/office/drawing/2014/main" id="{2DD621F1-0C4A-788C-541F-0B5C6EAA132C}"/>
                  </a:ext>
                </a:extLst>
              </p:cNvPr>
              <p:cNvSpPr txBox="1"/>
              <p:nvPr/>
            </p:nvSpPr>
            <p:spPr>
              <a:xfrm>
                <a:off x="412131" y="2473040"/>
                <a:ext cx="40934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dirty="0" smtClean="0">
                          <a:latin typeface="Cambria Math" panose="02040503050406030204" pitchFamily="18" charset="0"/>
                        </a:rPr>
                        <m:t>𝜔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3" name="Textfeld 12">
                <a:extLst>
                  <a:ext uri="{FF2B5EF4-FFF2-40B4-BE49-F238E27FC236}">
                    <a16:creationId xmlns:a16="http://schemas.microsoft.com/office/drawing/2014/main" id="{2DD621F1-0C4A-788C-541F-0B5C6EAA13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2131" y="2473040"/>
                <a:ext cx="409343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3" name="Grafik 22">
            <a:extLst>
              <a:ext uri="{FF2B5EF4-FFF2-40B4-BE49-F238E27FC236}">
                <a16:creationId xmlns:a16="http://schemas.microsoft.com/office/drawing/2014/main" id="{61181A31-46D0-B4F8-B79E-AFE1332F201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09076" y="3478110"/>
            <a:ext cx="1395090" cy="375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15295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672E96-3CCD-08A8-19A8-031EBFC816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Gerade Verbindung 24">
            <a:extLst>
              <a:ext uri="{FF2B5EF4-FFF2-40B4-BE49-F238E27FC236}">
                <a16:creationId xmlns:a16="http://schemas.microsoft.com/office/drawing/2014/main" id="{49EE8414-EE7D-DDC1-87AB-430F171E93AB}"/>
              </a:ext>
            </a:extLst>
          </p:cNvPr>
          <p:cNvCxnSpPr>
            <a:cxnSpLocks/>
          </p:cNvCxnSpPr>
          <p:nvPr/>
        </p:nvCxnSpPr>
        <p:spPr>
          <a:xfrm>
            <a:off x="858567" y="3138392"/>
            <a:ext cx="1462113" cy="164548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2C3577C-D384-3683-A9AB-967FC609CF64}"/>
              </a:ext>
            </a:extLst>
          </p:cNvPr>
          <p:cNvGrpSpPr/>
          <p:nvPr/>
        </p:nvGrpSpPr>
        <p:grpSpPr>
          <a:xfrm>
            <a:off x="0" y="-1588"/>
            <a:ext cx="9144000" cy="741363"/>
            <a:chOff x="0" y="-1588"/>
            <a:chExt cx="9144000" cy="741363"/>
          </a:xfrm>
        </p:grpSpPr>
        <p:sp>
          <p:nvSpPr>
            <p:cNvPr id="16" name="Freeform 5">
              <a:extLst>
                <a:ext uri="{FF2B5EF4-FFF2-40B4-BE49-F238E27FC236}">
                  <a16:creationId xmlns:a16="http://schemas.microsoft.com/office/drawing/2014/main" id="{350FE6CF-8A39-4016-66D2-DDB930EF899E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-1588"/>
              <a:ext cx="9144000" cy="741363"/>
            </a:xfrm>
            <a:custGeom>
              <a:avLst/>
              <a:gdLst>
                <a:gd name="T0" fmla="*/ 0 w 1123"/>
                <a:gd name="T1" fmla="*/ 0 h 90"/>
                <a:gd name="T2" fmla="*/ 0 w 1123"/>
                <a:gd name="T3" fmla="*/ 90 h 90"/>
                <a:gd name="T4" fmla="*/ 957 w 1123"/>
                <a:gd name="T5" fmla="*/ 90 h 90"/>
                <a:gd name="T6" fmla="*/ 955 w 1123"/>
                <a:gd name="T7" fmla="*/ 89 h 90"/>
                <a:gd name="T8" fmla="*/ 949 w 1123"/>
                <a:gd name="T9" fmla="*/ 73 h 90"/>
                <a:gd name="T10" fmla="*/ 949 w 1123"/>
                <a:gd name="T11" fmla="*/ 43 h 90"/>
                <a:gd name="T12" fmla="*/ 966 w 1123"/>
                <a:gd name="T13" fmla="*/ 43 h 90"/>
                <a:gd name="T14" fmla="*/ 966 w 1123"/>
                <a:gd name="T15" fmla="*/ 74 h 90"/>
                <a:gd name="T16" fmla="*/ 967 w 1123"/>
                <a:gd name="T17" fmla="*/ 80 h 90"/>
                <a:gd name="T18" fmla="*/ 973 w 1123"/>
                <a:gd name="T19" fmla="*/ 82 h 90"/>
                <a:gd name="T20" fmla="*/ 978 w 1123"/>
                <a:gd name="T21" fmla="*/ 80 h 90"/>
                <a:gd name="T22" fmla="*/ 980 w 1123"/>
                <a:gd name="T23" fmla="*/ 74 h 90"/>
                <a:gd name="T24" fmla="*/ 980 w 1123"/>
                <a:gd name="T25" fmla="*/ 43 h 90"/>
                <a:gd name="T26" fmla="*/ 996 w 1123"/>
                <a:gd name="T27" fmla="*/ 43 h 90"/>
                <a:gd name="T28" fmla="*/ 996 w 1123"/>
                <a:gd name="T29" fmla="*/ 70 h 90"/>
                <a:gd name="T30" fmla="*/ 990 w 1123"/>
                <a:gd name="T31" fmla="*/ 89 h 90"/>
                <a:gd name="T32" fmla="*/ 988 w 1123"/>
                <a:gd name="T33" fmla="*/ 90 h 90"/>
                <a:gd name="T34" fmla="*/ 1012 w 1123"/>
                <a:gd name="T35" fmla="*/ 90 h 90"/>
                <a:gd name="T36" fmla="*/ 1002 w 1123"/>
                <a:gd name="T37" fmla="*/ 68 h 90"/>
                <a:gd name="T38" fmla="*/ 1028 w 1123"/>
                <a:gd name="T39" fmla="*/ 41 h 90"/>
                <a:gd name="T40" fmla="*/ 1048 w 1123"/>
                <a:gd name="T41" fmla="*/ 49 h 90"/>
                <a:gd name="T42" fmla="*/ 1052 w 1123"/>
                <a:gd name="T43" fmla="*/ 55 h 90"/>
                <a:gd name="T44" fmla="*/ 1039 w 1123"/>
                <a:gd name="T45" fmla="*/ 62 h 90"/>
                <a:gd name="T46" fmla="*/ 1028 w 1123"/>
                <a:gd name="T47" fmla="*/ 53 h 90"/>
                <a:gd name="T48" fmla="*/ 1022 w 1123"/>
                <a:gd name="T49" fmla="*/ 56 h 90"/>
                <a:gd name="T50" fmla="*/ 1018 w 1123"/>
                <a:gd name="T51" fmla="*/ 67 h 90"/>
                <a:gd name="T52" fmla="*/ 1028 w 1123"/>
                <a:gd name="T53" fmla="*/ 82 h 90"/>
                <a:gd name="T54" fmla="*/ 1039 w 1123"/>
                <a:gd name="T55" fmla="*/ 74 h 90"/>
                <a:gd name="T56" fmla="*/ 1052 w 1123"/>
                <a:gd name="T57" fmla="*/ 80 h 90"/>
                <a:gd name="T58" fmla="*/ 1047 w 1123"/>
                <a:gd name="T59" fmla="*/ 87 h 90"/>
                <a:gd name="T60" fmla="*/ 1044 w 1123"/>
                <a:gd name="T61" fmla="*/ 90 h 90"/>
                <a:gd name="T62" fmla="*/ 1059 w 1123"/>
                <a:gd name="T63" fmla="*/ 90 h 90"/>
                <a:gd name="T64" fmla="*/ 1059 w 1123"/>
                <a:gd name="T65" fmla="*/ 43 h 90"/>
                <a:gd name="T66" fmla="*/ 1075 w 1123"/>
                <a:gd name="T67" fmla="*/ 43 h 90"/>
                <a:gd name="T68" fmla="*/ 1075 w 1123"/>
                <a:gd name="T69" fmla="*/ 80 h 90"/>
                <a:gd name="T70" fmla="*/ 1096 w 1123"/>
                <a:gd name="T71" fmla="*/ 80 h 90"/>
                <a:gd name="T72" fmla="*/ 1096 w 1123"/>
                <a:gd name="T73" fmla="*/ 90 h 90"/>
                <a:gd name="T74" fmla="*/ 1123 w 1123"/>
                <a:gd name="T75" fmla="*/ 90 h 90"/>
                <a:gd name="T76" fmla="*/ 1123 w 1123"/>
                <a:gd name="T77" fmla="*/ 0 h 90"/>
                <a:gd name="T78" fmla="*/ 0 w 1123"/>
                <a:gd name="T79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123" h="90">
                  <a:moveTo>
                    <a:pt x="0" y="0"/>
                  </a:moveTo>
                  <a:cubicBezTo>
                    <a:pt x="0" y="90"/>
                    <a:pt x="0" y="90"/>
                    <a:pt x="0" y="90"/>
                  </a:cubicBezTo>
                  <a:cubicBezTo>
                    <a:pt x="957" y="90"/>
                    <a:pt x="957" y="90"/>
                    <a:pt x="957" y="90"/>
                  </a:cubicBezTo>
                  <a:cubicBezTo>
                    <a:pt x="956" y="90"/>
                    <a:pt x="955" y="89"/>
                    <a:pt x="955" y="89"/>
                  </a:cubicBezTo>
                  <a:cubicBezTo>
                    <a:pt x="950" y="84"/>
                    <a:pt x="950" y="78"/>
                    <a:pt x="949" y="73"/>
                  </a:cubicBezTo>
                  <a:cubicBezTo>
                    <a:pt x="949" y="43"/>
                    <a:pt x="949" y="43"/>
                    <a:pt x="949" y="43"/>
                  </a:cubicBezTo>
                  <a:cubicBezTo>
                    <a:pt x="966" y="43"/>
                    <a:pt x="966" y="43"/>
                    <a:pt x="966" y="43"/>
                  </a:cubicBezTo>
                  <a:cubicBezTo>
                    <a:pt x="966" y="74"/>
                    <a:pt x="966" y="74"/>
                    <a:pt x="966" y="74"/>
                  </a:cubicBezTo>
                  <a:cubicBezTo>
                    <a:pt x="966" y="76"/>
                    <a:pt x="966" y="79"/>
                    <a:pt x="967" y="80"/>
                  </a:cubicBezTo>
                  <a:cubicBezTo>
                    <a:pt x="969" y="82"/>
                    <a:pt x="971" y="82"/>
                    <a:pt x="973" y="82"/>
                  </a:cubicBezTo>
                  <a:cubicBezTo>
                    <a:pt x="975" y="82"/>
                    <a:pt x="977" y="81"/>
                    <a:pt x="978" y="80"/>
                  </a:cubicBezTo>
                  <a:cubicBezTo>
                    <a:pt x="979" y="79"/>
                    <a:pt x="980" y="76"/>
                    <a:pt x="980" y="74"/>
                  </a:cubicBezTo>
                  <a:cubicBezTo>
                    <a:pt x="980" y="43"/>
                    <a:pt x="980" y="43"/>
                    <a:pt x="980" y="43"/>
                  </a:cubicBezTo>
                  <a:cubicBezTo>
                    <a:pt x="996" y="43"/>
                    <a:pt x="996" y="43"/>
                    <a:pt x="996" y="43"/>
                  </a:cubicBezTo>
                  <a:cubicBezTo>
                    <a:pt x="996" y="70"/>
                    <a:pt x="996" y="70"/>
                    <a:pt x="996" y="70"/>
                  </a:cubicBezTo>
                  <a:cubicBezTo>
                    <a:pt x="996" y="75"/>
                    <a:pt x="996" y="83"/>
                    <a:pt x="990" y="89"/>
                  </a:cubicBezTo>
                  <a:cubicBezTo>
                    <a:pt x="989" y="89"/>
                    <a:pt x="989" y="90"/>
                    <a:pt x="988" y="90"/>
                  </a:cubicBezTo>
                  <a:cubicBezTo>
                    <a:pt x="1012" y="90"/>
                    <a:pt x="1012" y="90"/>
                    <a:pt x="1012" y="90"/>
                  </a:cubicBezTo>
                  <a:cubicBezTo>
                    <a:pt x="1005" y="85"/>
                    <a:pt x="1002" y="76"/>
                    <a:pt x="1002" y="68"/>
                  </a:cubicBezTo>
                  <a:cubicBezTo>
                    <a:pt x="1002" y="55"/>
                    <a:pt x="1011" y="41"/>
                    <a:pt x="1028" y="41"/>
                  </a:cubicBezTo>
                  <a:cubicBezTo>
                    <a:pt x="1035" y="41"/>
                    <a:pt x="1043" y="44"/>
                    <a:pt x="1048" y="49"/>
                  </a:cubicBezTo>
                  <a:cubicBezTo>
                    <a:pt x="1050" y="51"/>
                    <a:pt x="1051" y="53"/>
                    <a:pt x="1052" y="55"/>
                  </a:cubicBezTo>
                  <a:cubicBezTo>
                    <a:pt x="1039" y="62"/>
                    <a:pt x="1039" y="62"/>
                    <a:pt x="1039" y="62"/>
                  </a:cubicBezTo>
                  <a:cubicBezTo>
                    <a:pt x="1038" y="59"/>
                    <a:pt x="1035" y="53"/>
                    <a:pt x="1028" y="53"/>
                  </a:cubicBezTo>
                  <a:cubicBezTo>
                    <a:pt x="1025" y="53"/>
                    <a:pt x="1023" y="55"/>
                    <a:pt x="1022" y="56"/>
                  </a:cubicBezTo>
                  <a:cubicBezTo>
                    <a:pt x="1018" y="60"/>
                    <a:pt x="1018" y="65"/>
                    <a:pt x="1018" y="67"/>
                  </a:cubicBezTo>
                  <a:cubicBezTo>
                    <a:pt x="1018" y="75"/>
                    <a:pt x="1021" y="82"/>
                    <a:pt x="1028" y="82"/>
                  </a:cubicBezTo>
                  <a:cubicBezTo>
                    <a:pt x="1036" y="82"/>
                    <a:pt x="1038" y="75"/>
                    <a:pt x="1039" y="74"/>
                  </a:cubicBezTo>
                  <a:cubicBezTo>
                    <a:pt x="1052" y="80"/>
                    <a:pt x="1052" y="80"/>
                    <a:pt x="1052" y="80"/>
                  </a:cubicBezTo>
                  <a:cubicBezTo>
                    <a:pt x="1051" y="83"/>
                    <a:pt x="1050" y="85"/>
                    <a:pt x="1047" y="87"/>
                  </a:cubicBezTo>
                  <a:cubicBezTo>
                    <a:pt x="1046" y="88"/>
                    <a:pt x="1045" y="89"/>
                    <a:pt x="1044" y="90"/>
                  </a:cubicBezTo>
                  <a:cubicBezTo>
                    <a:pt x="1059" y="90"/>
                    <a:pt x="1059" y="90"/>
                    <a:pt x="1059" y="90"/>
                  </a:cubicBezTo>
                  <a:cubicBezTo>
                    <a:pt x="1059" y="43"/>
                    <a:pt x="1059" y="43"/>
                    <a:pt x="1059" y="43"/>
                  </a:cubicBezTo>
                  <a:cubicBezTo>
                    <a:pt x="1075" y="43"/>
                    <a:pt x="1075" y="43"/>
                    <a:pt x="1075" y="43"/>
                  </a:cubicBezTo>
                  <a:cubicBezTo>
                    <a:pt x="1075" y="80"/>
                    <a:pt x="1075" y="80"/>
                    <a:pt x="1075" y="80"/>
                  </a:cubicBezTo>
                  <a:cubicBezTo>
                    <a:pt x="1096" y="80"/>
                    <a:pt x="1096" y="80"/>
                    <a:pt x="1096" y="80"/>
                  </a:cubicBezTo>
                  <a:cubicBezTo>
                    <a:pt x="1096" y="90"/>
                    <a:pt x="1096" y="90"/>
                    <a:pt x="1096" y="90"/>
                  </a:cubicBezTo>
                  <a:cubicBezTo>
                    <a:pt x="1123" y="90"/>
                    <a:pt x="1123" y="90"/>
                    <a:pt x="1123" y="90"/>
                  </a:cubicBezTo>
                  <a:cubicBezTo>
                    <a:pt x="1123" y="0"/>
                    <a:pt x="1123" y="0"/>
                    <a:pt x="112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EA76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E3BBAE03-7A61-857C-DB47-BCB6FBE6668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524000" y="360000"/>
              <a:ext cx="147064" cy="172800"/>
            </a:xfrm>
            <a:prstGeom prst="rect">
              <a:avLst/>
            </a:prstGeom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A3B7D8CA-FD1F-065B-AF6D-0965B3201AE0}"/>
              </a:ext>
            </a:extLst>
          </p:cNvPr>
          <p:cNvSpPr txBox="1"/>
          <p:nvPr/>
        </p:nvSpPr>
        <p:spPr>
          <a:xfrm>
            <a:off x="239573" y="163468"/>
            <a:ext cx="70448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Cosmic-ray streaming instabilities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70">
                <a:extLst>
                  <a:ext uri="{FF2B5EF4-FFF2-40B4-BE49-F238E27FC236}">
                    <a16:creationId xmlns:a16="http://schemas.microsoft.com/office/drawing/2014/main" id="{939DF513-AA78-3071-D462-7FD17E631639}"/>
                  </a:ext>
                </a:extLst>
              </p:cNvPr>
              <p:cNvSpPr txBox="1"/>
              <p:nvPr/>
            </p:nvSpPr>
            <p:spPr>
              <a:xfrm>
                <a:off x="401445" y="984472"/>
                <a:ext cx="8448988" cy="19626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000" noProof="0" dirty="0"/>
                  <a:t>Self-consistency also applies to cosmic rays, so they can also modify the electromagnetic field.</a:t>
                </a:r>
              </a:p>
              <a:p>
                <a:endParaRPr lang="en-GB" sz="2000" dirty="0"/>
              </a:p>
              <a:p>
                <a:r>
                  <a:rPr lang="en-GB" sz="2000" dirty="0"/>
                  <a:t>Dispersion relation for Alfvén waves: 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𝜔</m:t>
                    </m:r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GB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∥</m:t>
                        </m:r>
                      </m:sub>
                    </m:sSub>
                    <m:sSub>
                      <m:sSubPr>
                        <m:ctrlPr>
                          <a:rPr lang="en-GB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</m:oMath>
                </a14:m>
                <a:endParaRPr lang="en-GB" sz="2000" dirty="0"/>
              </a:p>
              <a:p>
                <a:endParaRPr lang="en-GB" sz="2000" dirty="0"/>
              </a:p>
              <a:p>
                <a:endParaRPr lang="en-GB" sz="2000" noProof="0" dirty="0"/>
              </a:p>
            </p:txBody>
          </p:sp>
        </mc:Choice>
        <mc:Fallback xmlns="">
          <p:sp>
            <p:nvSpPr>
              <p:cNvPr id="7" name="TextBox 70">
                <a:extLst>
                  <a:ext uri="{FF2B5EF4-FFF2-40B4-BE49-F238E27FC236}">
                    <a16:creationId xmlns:a16="http://schemas.microsoft.com/office/drawing/2014/main" id="{939DF513-AA78-3071-D462-7FD17E6316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1445" y="984472"/>
                <a:ext cx="8448988" cy="1962653"/>
              </a:xfrm>
              <a:prstGeom prst="rect">
                <a:avLst/>
              </a:prstGeom>
              <a:blipFill>
                <a:blip r:embed="rId4"/>
                <a:stretch>
                  <a:fillRect l="-751" t="-193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" name="Gerade Verbindung mit Pfeil 5">
            <a:extLst>
              <a:ext uri="{FF2B5EF4-FFF2-40B4-BE49-F238E27FC236}">
                <a16:creationId xmlns:a16="http://schemas.microsoft.com/office/drawing/2014/main" id="{83DB083A-F0A8-743D-119F-5F4996056AEC}"/>
              </a:ext>
            </a:extLst>
          </p:cNvPr>
          <p:cNvCxnSpPr>
            <a:cxnSpLocks/>
          </p:cNvCxnSpPr>
          <p:nvPr/>
        </p:nvCxnSpPr>
        <p:spPr>
          <a:xfrm flipV="1">
            <a:off x="821474" y="2657707"/>
            <a:ext cx="0" cy="212616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feld 11">
                <a:extLst>
                  <a:ext uri="{FF2B5EF4-FFF2-40B4-BE49-F238E27FC236}">
                    <a16:creationId xmlns:a16="http://schemas.microsoft.com/office/drawing/2014/main" id="{4BDE70EC-14EE-DE77-9C98-40B9D5BABA15}"/>
                  </a:ext>
                </a:extLst>
              </p:cNvPr>
              <p:cNvSpPr txBox="1"/>
              <p:nvPr/>
            </p:nvSpPr>
            <p:spPr>
              <a:xfrm>
                <a:off x="5151863" y="4604801"/>
                <a:ext cx="452303" cy="3752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i="1" dirty="0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GB" b="0" i="1" dirty="0" smtClean="0">
                              <a:latin typeface="Cambria Math" panose="02040503050406030204" pitchFamily="18" charset="0"/>
                            </a:rPr>
                            <m:t>∥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2" name="Textfeld 11">
                <a:extLst>
                  <a:ext uri="{FF2B5EF4-FFF2-40B4-BE49-F238E27FC236}">
                    <a16:creationId xmlns:a16="http://schemas.microsoft.com/office/drawing/2014/main" id="{4BDE70EC-14EE-DE77-9C98-40B9D5BABA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51863" y="4604801"/>
                <a:ext cx="452303" cy="375231"/>
              </a:xfrm>
              <a:prstGeom prst="rect">
                <a:avLst/>
              </a:prstGeom>
              <a:blipFill>
                <a:blip r:embed="rId5"/>
                <a:stretch>
                  <a:fillRect b="-645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feld 12">
                <a:extLst>
                  <a:ext uri="{FF2B5EF4-FFF2-40B4-BE49-F238E27FC236}">
                    <a16:creationId xmlns:a16="http://schemas.microsoft.com/office/drawing/2014/main" id="{7A3B9AD1-6840-5CAE-D34E-95D7C01E3708}"/>
                  </a:ext>
                </a:extLst>
              </p:cNvPr>
              <p:cNvSpPr txBox="1"/>
              <p:nvPr/>
            </p:nvSpPr>
            <p:spPr>
              <a:xfrm>
                <a:off x="412131" y="2473040"/>
                <a:ext cx="40934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dirty="0" smtClean="0">
                          <a:latin typeface="Cambria Math" panose="02040503050406030204" pitchFamily="18" charset="0"/>
                        </a:rPr>
                        <m:t>𝜔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3" name="Textfeld 12">
                <a:extLst>
                  <a:ext uri="{FF2B5EF4-FFF2-40B4-BE49-F238E27FC236}">
                    <a16:creationId xmlns:a16="http://schemas.microsoft.com/office/drawing/2014/main" id="{7A3B9AD1-6840-5CAE-D34E-95D7C01E37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2131" y="2473040"/>
                <a:ext cx="409343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feld 13">
                <a:extLst>
                  <a:ext uri="{FF2B5EF4-FFF2-40B4-BE49-F238E27FC236}">
                    <a16:creationId xmlns:a16="http://schemas.microsoft.com/office/drawing/2014/main" id="{BD2ADA15-72CF-2D82-78E1-E460563B7BAE}"/>
                  </a:ext>
                </a:extLst>
              </p:cNvPr>
              <p:cNvSpPr txBox="1"/>
              <p:nvPr/>
            </p:nvSpPr>
            <p:spPr>
              <a:xfrm>
                <a:off x="239573" y="2947125"/>
                <a:ext cx="468012" cy="39164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GB" b="0" i="0" dirty="0" smtClean="0">
                              <a:latin typeface="Cambria Math" panose="02040503050406030204" pitchFamily="18" charset="0"/>
                            </a:rPr>
                            <m:t>Ω</m:t>
                          </m:r>
                        </m:e>
                        <m:sub>
                          <m:r>
                            <a:rPr lang="en-GB" b="0" i="1" dirty="0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4" name="Textfeld 13">
                <a:extLst>
                  <a:ext uri="{FF2B5EF4-FFF2-40B4-BE49-F238E27FC236}">
                    <a16:creationId xmlns:a16="http://schemas.microsoft.com/office/drawing/2014/main" id="{BD2ADA15-72CF-2D82-78E1-E460563B7B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9573" y="2947125"/>
                <a:ext cx="468012" cy="391646"/>
              </a:xfrm>
              <a:prstGeom prst="rect">
                <a:avLst/>
              </a:prstGeom>
              <a:blipFill>
                <a:blip r:embed="rId7"/>
                <a:stretch>
                  <a:fillRect b="-606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7" name="Gerade Verbindung 16">
            <a:extLst>
              <a:ext uri="{FF2B5EF4-FFF2-40B4-BE49-F238E27FC236}">
                <a16:creationId xmlns:a16="http://schemas.microsoft.com/office/drawing/2014/main" id="{671A7C90-3902-5D97-4887-CBB096A77559}"/>
              </a:ext>
            </a:extLst>
          </p:cNvPr>
          <p:cNvCxnSpPr/>
          <p:nvPr/>
        </p:nvCxnSpPr>
        <p:spPr>
          <a:xfrm>
            <a:off x="698707" y="3142948"/>
            <a:ext cx="245534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Gerade Verbindung 18">
            <a:extLst>
              <a:ext uri="{FF2B5EF4-FFF2-40B4-BE49-F238E27FC236}">
                <a16:creationId xmlns:a16="http://schemas.microsoft.com/office/drawing/2014/main" id="{1708B075-BCA0-F39B-85B6-A6E147999CBD}"/>
              </a:ext>
            </a:extLst>
          </p:cNvPr>
          <p:cNvCxnSpPr>
            <a:cxnSpLocks/>
          </p:cNvCxnSpPr>
          <p:nvPr/>
        </p:nvCxnSpPr>
        <p:spPr>
          <a:xfrm flipV="1">
            <a:off x="821473" y="3886200"/>
            <a:ext cx="4330390" cy="89767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Grafik 22">
            <a:extLst>
              <a:ext uri="{FF2B5EF4-FFF2-40B4-BE49-F238E27FC236}">
                <a16:creationId xmlns:a16="http://schemas.microsoft.com/office/drawing/2014/main" id="{1430FFD4-1814-B954-2640-F4E7E43C285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09076" y="3478110"/>
            <a:ext cx="1395090" cy="375231"/>
          </a:xfrm>
          <a:prstGeom prst="rect">
            <a:avLst/>
          </a:prstGeom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9B6CA2F1-6495-0CE1-209D-D0D0977E92D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03994" y="3201014"/>
            <a:ext cx="1820206" cy="319766"/>
          </a:xfrm>
          <a:prstGeom prst="rect">
            <a:avLst/>
          </a:prstGeom>
        </p:spPr>
      </p:pic>
      <p:cxnSp>
        <p:nvCxnSpPr>
          <p:cNvPr id="5" name="Gerade Verbindung mit Pfeil 4">
            <a:extLst>
              <a:ext uri="{FF2B5EF4-FFF2-40B4-BE49-F238E27FC236}">
                <a16:creationId xmlns:a16="http://schemas.microsoft.com/office/drawing/2014/main" id="{595DCDA1-9800-0D04-45E6-575466C5D02A}"/>
              </a:ext>
            </a:extLst>
          </p:cNvPr>
          <p:cNvCxnSpPr>
            <a:cxnSpLocks/>
          </p:cNvCxnSpPr>
          <p:nvPr/>
        </p:nvCxnSpPr>
        <p:spPr>
          <a:xfrm>
            <a:off x="821474" y="4783873"/>
            <a:ext cx="4330389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8952729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3F99D1-5AA1-44A2-7F73-E2CC30EAF8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Gerade Verbindung 24">
            <a:extLst>
              <a:ext uri="{FF2B5EF4-FFF2-40B4-BE49-F238E27FC236}">
                <a16:creationId xmlns:a16="http://schemas.microsoft.com/office/drawing/2014/main" id="{2E28FB8F-F7F4-932F-3D90-691720EF6FC0}"/>
              </a:ext>
            </a:extLst>
          </p:cNvPr>
          <p:cNvCxnSpPr>
            <a:cxnSpLocks/>
          </p:cNvCxnSpPr>
          <p:nvPr/>
        </p:nvCxnSpPr>
        <p:spPr>
          <a:xfrm>
            <a:off x="858567" y="3138392"/>
            <a:ext cx="1462113" cy="164548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D998D78-14CF-98B9-B314-0C0E4139B058}"/>
              </a:ext>
            </a:extLst>
          </p:cNvPr>
          <p:cNvGrpSpPr/>
          <p:nvPr/>
        </p:nvGrpSpPr>
        <p:grpSpPr>
          <a:xfrm>
            <a:off x="0" y="-1588"/>
            <a:ext cx="9144000" cy="741363"/>
            <a:chOff x="0" y="-1588"/>
            <a:chExt cx="9144000" cy="741363"/>
          </a:xfrm>
        </p:grpSpPr>
        <p:sp>
          <p:nvSpPr>
            <p:cNvPr id="16" name="Freeform 5">
              <a:extLst>
                <a:ext uri="{FF2B5EF4-FFF2-40B4-BE49-F238E27FC236}">
                  <a16:creationId xmlns:a16="http://schemas.microsoft.com/office/drawing/2014/main" id="{002C46FB-9D46-F0F3-4812-B0C793FF02DC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-1588"/>
              <a:ext cx="9144000" cy="741363"/>
            </a:xfrm>
            <a:custGeom>
              <a:avLst/>
              <a:gdLst>
                <a:gd name="T0" fmla="*/ 0 w 1123"/>
                <a:gd name="T1" fmla="*/ 0 h 90"/>
                <a:gd name="T2" fmla="*/ 0 w 1123"/>
                <a:gd name="T3" fmla="*/ 90 h 90"/>
                <a:gd name="T4" fmla="*/ 957 w 1123"/>
                <a:gd name="T5" fmla="*/ 90 h 90"/>
                <a:gd name="T6" fmla="*/ 955 w 1123"/>
                <a:gd name="T7" fmla="*/ 89 h 90"/>
                <a:gd name="T8" fmla="*/ 949 w 1123"/>
                <a:gd name="T9" fmla="*/ 73 h 90"/>
                <a:gd name="T10" fmla="*/ 949 w 1123"/>
                <a:gd name="T11" fmla="*/ 43 h 90"/>
                <a:gd name="T12" fmla="*/ 966 w 1123"/>
                <a:gd name="T13" fmla="*/ 43 h 90"/>
                <a:gd name="T14" fmla="*/ 966 w 1123"/>
                <a:gd name="T15" fmla="*/ 74 h 90"/>
                <a:gd name="T16" fmla="*/ 967 w 1123"/>
                <a:gd name="T17" fmla="*/ 80 h 90"/>
                <a:gd name="T18" fmla="*/ 973 w 1123"/>
                <a:gd name="T19" fmla="*/ 82 h 90"/>
                <a:gd name="T20" fmla="*/ 978 w 1123"/>
                <a:gd name="T21" fmla="*/ 80 h 90"/>
                <a:gd name="T22" fmla="*/ 980 w 1123"/>
                <a:gd name="T23" fmla="*/ 74 h 90"/>
                <a:gd name="T24" fmla="*/ 980 w 1123"/>
                <a:gd name="T25" fmla="*/ 43 h 90"/>
                <a:gd name="T26" fmla="*/ 996 w 1123"/>
                <a:gd name="T27" fmla="*/ 43 h 90"/>
                <a:gd name="T28" fmla="*/ 996 w 1123"/>
                <a:gd name="T29" fmla="*/ 70 h 90"/>
                <a:gd name="T30" fmla="*/ 990 w 1123"/>
                <a:gd name="T31" fmla="*/ 89 h 90"/>
                <a:gd name="T32" fmla="*/ 988 w 1123"/>
                <a:gd name="T33" fmla="*/ 90 h 90"/>
                <a:gd name="T34" fmla="*/ 1012 w 1123"/>
                <a:gd name="T35" fmla="*/ 90 h 90"/>
                <a:gd name="T36" fmla="*/ 1002 w 1123"/>
                <a:gd name="T37" fmla="*/ 68 h 90"/>
                <a:gd name="T38" fmla="*/ 1028 w 1123"/>
                <a:gd name="T39" fmla="*/ 41 h 90"/>
                <a:gd name="T40" fmla="*/ 1048 w 1123"/>
                <a:gd name="T41" fmla="*/ 49 h 90"/>
                <a:gd name="T42" fmla="*/ 1052 w 1123"/>
                <a:gd name="T43" fmla="*/ 55 h 90"/>
                <a:gd name="T44" fmla="*/ 1039 w 1123"/>
                <a:gd name="T45" fmla="*/ 62 h 90"/>
                <a:gd name="T46" fmla="*/ 1028 w 1123"/>
                <a:gd name="T47" fmla="*/ 53 h 90"/>
                <a:gd name="T48" fmla="*/ 1022 w 1123"/>
                <a:gd name="T49" fmla="*/ 56 h 90"/>
                <a:gd name="T50" fmla="*/ 1018 w 1123"/>
                <a:gd name="T51" fmla="*/ 67 h 90"/>
                <a:gd name="T52" fmla="*/ 1028 w 1123"/>
                <a:gd name="T53" fmla="*/ 82 h 90"/>
                <a:gd name="T54" fmla="*/ 1039 w 1123"/>
                <a:gd name="T55" fmla="*/ 74 h 90"/>
                <a:gd name="T56" fmla="*/ 1052 w 1123"/>
                <a:gd name="T57" fmla="*/ 80 h 90"/>
                <a:gd name="T58" fmla="*/ 1047 w 1123"/>
                <a:gd name="T59" fmla="*/ 87 h 90"/>
                <a:gd name="T60" fmla="*/ 1044 w 1123"/>
                <a:gd name="T61" fmla="*/ 90 h 90"/>
                <a:gd name="T62" fmla="*/ 1059 w 1123"/>
                <a:gd name="T63" fmla="*/ 90 h 90"/>
                <a:gd name="T64" fmla="*/ 1059 w 1123"/>
                <a:gd name="T65" fmla="*/ 43 h 90"/>
                <a:gd name="T66" fmla="*/ 1075 w 1123"/>
                <a:gd name="T67" fmla="*/ 43 h 90"/>
                <a:gd name="T68" fmla="*/ 1075 w 1123"/>
                <a:gd name="T69" fmla="*/ 80 h 90"/>
                <a:gd name="T70" fmla="*/ 1096 w 1123"/>
                <a:gd name="T71" fmla="*/ 80 h 90"/>
                <a:gd name="T72" fmla="*/ 1096 w 1123"/>
                <a:gd name="T73" fmla="*/ 90 h 90"/>
                <a:gd name="T74" fmla="*/ 1123 w 1123"/>
                <a:gd name="T75" fmla="*/ 90 h 90"/>
                <a:gd name="T76" fmla="*/ 1123 w 1123"/>
                <a:gd name="T77" fmla="*/ 0 h 90"/>
                <a:gd name="T78" fmla="*/ 0 w 1123"/>
                <a:gd name="T79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123" h="90">
                  <a:moveTo>
                    <a:pt x="0" y="0"/>
                  </a:moveTo>
                  <a:cubicBezTo>
                    <a:pt x="0" y="90"/>
                    <a:pt x="0" y="90"/>
                    <a:pt x="0" y="90"/>
                  </a:cubicBezTo>
                  <a:cubicBezTo>
                    <a:pt x="957" y="90"/>
                    <a:pt x="957" y="90"/>
                    <a:pt x="957" y="90"/>
                  </a:cubicBezTo>
                  <a:cubicBezTo>
                    <a:pt x="956" y="90"/>
                    <a:pt x="955" y="89"/>
                    <a:pt x="955" y="89"/>
                  </a:cubicBezTo>
                  <a:cubicBezTo>
                    <a:pt x="950" y="84"/>
                    <a:pt x="950" y="78"/>
                    <a:pt x="949" y="73"/>
                  </a:cubicBezTo>
                  <a:cubicBezTo>
                    <a:pt x="949" y="43"/>
                    <a:pt x="949" y="43"/>
                    <a:pt x="949" y="43"/>
                  </a:cubicBezTo>
                  <a:cubicBezTo>
                    <a:pt x="966" y="43"/>
                    <a:pt x="966" y="43"/>
                    <a:pt x="966" y="43"/>
                  </a:cubicBezTo>
                  <a:cubicBezTo>
                    <a:pt x="966" y="74"/>
                    <a:pt x="966" y="74"/>
                    <a:pt x="966" y="74"/>
                  </a:cubicBezTo>
                  <a:cubicBezTo>
                    <a:pt x="966" y="76"/>
                    <a:pt x="966" y="79"/>
                    <a:pt x="967" y="80"/>
                  </a:cubicBezTo>
                  <a:cubicBezTo>
                    <a:pt x="969" y="82"/>
                    <a:pt x="971" y="82"/>
                    <a:pt x="973" y="82"/>
                  </a:cubicBezTo>
                  <a:cubicBezTo>
                    <a:pt x="975" y="82"/>
                    <a:pt x="977" y="81"/>
                    <a:pt x="978" y="80"/>
                  </a:cubicBezTo>
                  <a:cubicBezTo>
                    <a:pt x="979" y="79"/>
                    <a:pt x="980" y="76"/>
                    <a:pt x="980" y="74"/>
                  </a:cubicBezTo>
                  <a:cubicBezTo>
                    <a:pt x="980" y="43"/>
                    <a:pt x="980" y="43"/>
                    <a:pt x="980" y="43"/>
                  </a:cubicBezTo>
                  <a:cubicBezTo>
                    <a:pt x="996" y="43"/>
                    <a:pt x="996" y="43"/>
                    <a:pt x="996" y="43"/>
                  </a:cubicBezTo>
                  <a:cubicBezTo>
                    <a:pt x="996" y="70"/>
                    <a:pt x="996" y="70"/>
                    <a:pt x="996" y="70"/>
                  </a:cubicBezTo>
                  <a:cubicBezTo>
                    <a:pt x="996" y="75"/>
                    <a:pt x="996" y="83"/>
                    <a:pt x="990" y="89"/>
                  </a:cubicBezTo>
                  <a:cubicBezTo>
                    <a:pt x="989" y="89"/>
                    <a:pt x="989" y="90"/>
                    <a:pt x="988" y="90"/>
                  </a:cubicBezTo>
                  <a:cubicBezTo>
                    <a:pt x="1012" y="90"/>
                    <a:pt x="1012" y="90"/>
                    <a:pt x="1012" y="90"/>
                  </a:cubicBezTo>
                  <a:cubicBezTo>
                    <a:pt x="1005" y="85"/>
                    <a:pt x="1002" y="76"/>
                    <a:pt x="1002" y="68"/>
                  </a:cubicBezTo>
                  <a:cubicBezTo>
                    <a:pt x="1002" y="55"/>
                    <a:pt x="1011" y="41"/>
                    <a:pt x="1028" y="41"/>
                  </a:cubicBezTo>
                  <a:cubicBezTo>
                    <a:pt x="1035" y="41"/>
                    <a:pt x="1043" y="44"/>
                    <a:pt x="1048" y="49"/>
                  </a:cubicBezTo>
                  <a:cubicBezTo>
                    <a:pt x="1050" y="51"/>
                    <a:pt x="1051" y="53"/>
                    <a:pt x="1052" y="55"/>
                  </a:cubicBezTo>
                  <a:cubicBezTo>
                    <a:pt x="1039" y="62"/>
                    <a:pt x="1039" y="62"/>
                    <a:pt x="1039" y="62"/>
                  </a:cubicBezTo>
                  <a:cubicBezTo>
                    <a:pt x="1038" y="59"/>
                    <a:pt x="1035" y="53"/>
                    <a:pt x="1028" y="53"/>
                  </a:cubicBezTo>
                  <a:cubicBezTo>
                    <a:pt x="1025" y="53"/>
                    <a:pt x="1023" y="55"/>
                    <a:pt x="1022" y="56"/>
                  </a:cubicBezTo>
                  <a:cubicBezTo>
                    <a:pt x="1018" y="60"/>
                    <a:pt x="1018" y="65"/>
                    <a:pt x="1018" y="67"/>
                  </a:cubicBezTo>
                  <a:cubicBezTo>
                    <a:pt x="1018" y="75"/>
                    <a:pt x="1021" y="82"/>
                    <a:pt x="1028" y="82"/>
                  </a:cubicBezTo>
                  <a:cubicBezTo>
                    <a:pt x="1036" y="82"/>
                    <a:pt x="1038" y="75"/>
                    <a:pt x="1039" y="74"/>
                  </a:cubicBezTo>
                  <a:cubicBezTo>
                    <a:pt x="1052" y="80"/>
                    <a:pt x="1052" y="80"/>
                    <a:pt x="1052" y="80"/>
                  </a:cubicBezTo>
                  <a:cubicBezTo>
                    <a:pt x="1051" y="83"/>
                    <a:pt x="1050" y="85"/>
                    <a:pt x="1047" y="87"/>
                  </a:cubicBezTo>
                  <a:cubicBezTo>
                    <a:pt x="1046" y="88"/>
                    <a:pt x="1045" y="89"/>
                    <a:pt x="1044" y="90"/>
                  </a:cubicBezTo>
                  <a:cubicBezTo>
                    <a:pt x="1059" y="90"/>
                    <a:pt x="1059" y="90"/>
                    <a:pt x="1059" y="90"/>
                  </a:cubicBezTo>
                  <a:cubicBezTo>
                    <a:pt x="1059" y="43"/>
                    <a:pt x="1059" y="43"/>
                    <a:pt x="1059" y="43"/>
                  </a:cubicBezTo>
                  <a:cubicBezTo>
                    <a:pt x="1075" y="43"/>
                    <a:pt x="1075" y="43"/>
                    <a:pt x="1075" y="43"/>
                  </a:cubicBezTo>
                  <a:cubicBezTo>
                    <a:pt x="1075" y="80"/>
                    <a:pt x="1075" y="80"/>
                    <a:pt x="1075" y="80"/>
                  </a:cubicBezTo>
                  <a:cubicBezTo>
                    <a:pt x="1096" y="80"/>
                    <a:pt x="1096" y="80"/>
                    <a:pt x="1096" y="80"/>
                  </a:cubicBezTo>
                  <a:cubicBezTo>
                    <a:pt x="1096" y="90"/>
                    <a:pt x="1096" y="90"/>
                    <a:pt x="1096" y="90"/>
                  </a:cubicBezTo>
                  <a:cubicBezTo>
                    <a:pt x="1123" y="90"/>
                    <a:pt x="1123" y="90"/>
                    <a:pt x="1123" y="90"/>
                  </a:cubicBezTo>
                  <a:cubicBezTo>
                    <a:pt x="1123" y="0"/>
                    <a:pt x="1123" y="0"/>
                    <a:pt x="112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EA76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1066FFF6-B833-4843-090E-41FA2B9DD4D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524000" y="360000"/>
              <a:ext cx="147064" cy="172800"/>
            </a:xfrm>
            <a:prstGeom prst="rect">
              <a:avLst/>
            </a:prstGeom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FAA71507-705E-40A9-985A-2B6DA025AB17}"/>
              </a:ext>
            </a:extLst>
          </p:cNvPr>
          <p:cNvSpPr txBox="1"/>
          <p:nvPr/>
        </p:nvSpPr>
        <p:spPr>
          <a:xfrm>
            <a:off x="239573" y="163468"/>
            <a:ext cx="70448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Cosmic-ray streaming instabilities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70">
                <a:extLst>
                  <a:ext uri="{FF2B5EF4-FFF2-40B4-BE49-F238E27FC236}">
                    <a16:creationId xmlns:a16="http://schemas.microsoft.com/office/drawing/2014/main" id="{DDCA6C30-BA50-43F4-92D3-16E5BDDAC332}"/>
                  </a:ext>
                </a:extLst>
              </p:cNvPr>
              <p:cNvSpPr txBox="1"/>
              <p:nvPr/>
            </p:nvSpPr>
            <p:spPr>
              <a:xfrm>
                <a:off x="401445" y="984472"/>
                <a:ext cx="8448988" cy="19626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000" noProof="0" dirty="0"/>
                  <a:t>Self-consistency also applies to cosmic rays, so they can also modify the electromagnetic field.</a:t>
                </a:r>
              </a:p>
              <a:p>
                <a:endParaRPr lang="en-GB" sz="2000" dirty="0"/>
              </a:p>
              <a:p>
                <a:r>
                  <a:rPr lang="en-GB" sz="2000" dirty="0"/>
                  <a:t>Dispersion relation for Alfvén waves: 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𝜔</m:t>
                    </m:r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GB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∥</m:t>
                        </m:r>
                      </m:sub>
                    </m:sSub>
                    <m:sSub>
                      <m:sSubPr>
                        <m:ctrlPr>
                          <a:rPr lang="en-GB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</m:oMath>
                </a14:m>
                <a:endParaRPr lang="en-GB" sz="2000" dirty="0"/>
              </a:p>
              <a:p>
                <a:endParaRPr lang="en-GB" sz="2000" dirty="0"/>
              </a:p>
              <a:p>
                <a:endParaRPr lang="en-GB" sz="2000" noProof="0" dirty="0"/>
              </a:p>
            </p:txBody>
          </p:sp>
        </mc:Choice>
        <mc:Fallback xmlns="">
          <p:sp>
            <p:nvSpPr>
              <p:cNvPr id="7" name="TextBox 70">
                <a:extLst>
                  <a:ext uri="{FF2B5EF4-FFF2-40B4-BE49-F238E27FC236}">
                    <a16:creationId xmlns:a16="http://schemas.microsoft.com/office/drawing/2014/main" id="{DDCA6C30-BA50-43F4-92D3-16E5BDDAC3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1445" y="984472"/>
                <a:ext cx="8448988" cy="1962653"/>
              </a:xfrm>
              <a:prstGeom prst="rect">
                <a:avLst/>
              </a:prstGeom>
              <a:blipFill>
                <a:blip r:embed="rId4"/>
                <a:stretch>
                  <a:fillRect l="-751" t="-193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" name="Gerade Verbindung mit Pfeil 5">
            <a:extLst>
              <a:ext uri="{FF2B5EF4-FFF2-40B4-BE49-F238E27FC236}">
                <a16:creationId xmlns:a16="http://schemas.microsoft.com/office/drawing/2014/main" id="{8CABDD41-AF91-2660-0AD2-A2DF7B0D4E2C}"/>
              </a:ext>
            </a:extLst>
          </p:cNvPr>
          <p:cNvCxnSpPr>
            <a:cxnSpLocks/>
          </p:cNvCxnSpPr>
          <p:nvPr/>
        </p:nvCxnSpPr>
        <p:spPr>
          <a:xfrm flipV="1">
            <a:off x="821474" y="2657707"/>
            <a:ext cx="0" cy="212616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feld 11">
                <a:extLst>
                  <a:ext uri="{FF2B5EF4-FFF2-40B4-BE49-F238E27FC236}">
                    <a16:creationId xmlns:a16="http://schemas.microsoft.com/office/drawing/2014/main" id="{A8F3FCDD-FC95-8DF1-D718-C780DC1179C8}"/>
                  </a:ext>
                </a:extLst>
              </p:cNvPr>
              <p:cNvSpPr txBox="1"/>
              <p:nvPr/>
            </p:nvSpPr>
            <p:spPr>
              <a:xfrm>
                <a:off x="5151863" y="4604801"/>
                <a:ext cx="452303" cy="3752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i="1" dirty="0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GB" b="0" i="1" dirty="0" smtClean="0">
                              <a:latin typeface="Cambria Math" panose="02040503050406030204" pitchFamily="18" charset="0"/>
                            </a:rPr>
                            <m:t>∥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2" name="Textfeld 11">
                <a:extLst>
                  <a:ext uri="{FF2B5EF4-FFF2-40B4-BE49-F238E27FC236}">
                    <a16:creationId xmlns:a16="http://schemas.microsoft.com/office/drawing/2014/main" id="{A8F3FCDD-FC95-8DF1-D718-C780DC1179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51863" y="4604801"/>
                <a:ext cx="452303" cy="375231"/>
              </a:xfrm>
              <a:prstGeom prst="rect">
                <a:avLst/>
              </a:prstGeom>
              <a:blipFill>
                <a:blip r:embed="rId5"/>
                <a:stretch>
                  <a:fillRect b="-645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feld 12">
                <a:extLst>
                  <a:ext uri="{FF2B5EF4-FFF2-40B4-BE49-F238E27FC236}">
                    <a16:creationId xmlns:a16="http://schemas.microsoft.com/office/drawing/2014/main" id="{CA4B0D2A-22C0-8DAD-C22E-4ACA77C14D7A}"/>
                  </a:ext>
                </a:extLst>
              </p:cNvPr>
              <p:cNvSpPr txBox="1"/>
              <p:nvPr/>
            </p:nvSpPr>
            <p:spPr>
              <a:xfrm>
                <a:off x="412131" y="2473040"/>
                <a:ext cx="40934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dirty="0" smtClean="0">
                          <a:latin typeface="Cambria Math" panose="02040503050406030204" pitchFamily="18" charset="0"/>
                        </a:rPr>
                        <m:t>𝜔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3" name="Textfeld 12">
                <a:extLst>
                  <a:ext uri="{FF2B5EF4-FFF2-40B4-BE49-F238E27FC236}">
                    <a16:creationId xmlns:a16="http://schemas.microsoft.com/office/drawing/2014/main" id="{CA4B0D2A-22C0-8DAD-C22E-4ACA77C14D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2131" y="2473040"/>
                <a:ext cx="409343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feld 13">
                <a:extLst>
                  <a:ext uri="{FF2B5EF4-FFF2-40B4-BE49-F238E27FC236}">
                    <a16:creationId xmlns:a16="http://schemas.microsoft.com/office/drawing/2014/main" id="{432897A7-0A4A-A515-DD1D-A4D8DA034B4F}"/>
                  </a:ext>
                </a:extLst>
              </p:cNvPr>
              <p:cNvSpPr txBox="1"/>
              <p:nvPr/>
            </p:nvSpPr>
            <p:spPr>
              <a:xfrm>
                <a:off x="239573" y="2947125"/>
                <a:ext cx="468012" cy="39164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GB" b="0" i="0" dirty="0" smtClean="0">
                              <a:latin typeface="Cambria Math" panose="02040503050406030204" pitchFamily="18" charset="0"/>
                            </a:rPr>
                            <m:t>Ω</m:t>
                          </m:r>
                        </m:e>
                        <m:sub>
                          <m:r>
                            <a:rPr lang="en-GB" b="0" i="1" dirty="0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4" name="Textfeld 13">
                <a:extLst>
                  <a:ext uri="{FF2B5EF4-FFF2-40B4-BE49-F238E27FC236}">
                    <a16:creationId xmlns:a16="http://schemas.microsoft.com/office/drawing/2014/main" id="{432897A7-0A4A-A515-DD1D-A4D8DA034B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9573" y="2947125"/>
                <a:ext cx="468012" cy="391646"/>
              </a:xfrm>
              <a:prstGeom prst="rect">
                <a:avLst/>
              </a:prstGeom>
              <a:blipFill>
                <a:blip r:embed="rId7"/>
                <a:stretch>
                  <a:fillRect b="-606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7" name="Gerade Verbindung 16">
            <a:extLst>
              <a:ext uri="{FF2B5EF4-FFF2-40B4-BE49-F238E27FC236}">
                <a16:creationId xmlns:a16="http://schemas.microsoft.com/office/drawing/2014/main" id="{F75C96F1-42B7-56C8-B9A4-503D2ED8A2DA}"/>
              </a:ext>
            </a:extLst>
          </p:cNvPr>
          <p:cNvCxnSpPr/>
          <p:nvPr/>
        </p:nvCxnSpPr>
        <p:spPr>
          <a:xfrm>
            <a:off x="698707" y="3142948"/>
            <a:ext cx="245534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Gerade Verbindung 18">
            <a:extLst>
              <a:ext uri="{FF2B5EF4-FFF2-40B4-BE49-F238E27FC236}">
                <a16:creationId xmlns:a16="http://schemas.microsoft.com/office/drawing/2014/main" id="{A6E813B3-F287-8E0D-60FF-C9F637A9A81D}"/>
              </a:ext>
            </a:extLst>
          </p:cNvPr>
          <p:cNvCxnSpPr>
            <a:cxnSpLocks/>
          </p:cNvCxnSpPr>
          <p:nvPr/>
        </p:nvCxnSpPr>
        <p:spPr>
          <a:xfrm flipV="1">
            <a:off x="821473" y="3886200"/>
            <a:ext cx="4330390" cy="89767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Grafik 22">
            <a:extLst>
              <a:ext uri="{FF2B5EF4-FFF2-40B4-BE49-F238E27FC236}">
                <a16:creationId xmlns:a16="http://schemas.microsoft.com/office/drawing/2014/main" id="{6BF82F95-2348-FFE8-8D63-B4DB26D5DCD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09076" y="3478110"/>
            <a:ext cx="1395090" cy="375231"/>
          </a:xfrm>
          <a:prstGeom prst="rect">
            <a:avLst/>
          </a:prstGeom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3C051A90-3328-9B0D-CCA1-81F24548657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03994" y="3201014"/>
            <a:ext cx="1820206" cy="319766"/>
          </a:xfrm>
          <a:prstGeom prst="rect">
            <a:avLst/>
          </a:prstGeom>
        </p:spPr>
      </p:pic>
      <p:sp>
        <p:nvSpPr>
          <p:cNvPr id="28" name="Textfeld 27">
            <a:extLst>
              <a:ext uri="{FF2B5EF4-FFF2-40B4-BE49-F238E27FC236}">
                <a16:creationId xmlns:a16="http://schemas.microsoft.com/office/drawing/2014/main" id="{2C4D6AD3-B177-34B3-1DAD-26E177A8AC93}"/>
              </a:ext>
            </a:extLst>
          </p:cNvPr>
          <p:cNvSpPr txBox="1"/>
          <p:nvPr/>
        </p:nvSpPr>
        <p:spPr>
          <a:xfrm>
            <a:off x="1989400" y="3668675"/>
            <a:ext cx="12754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Resonance!</a:t>
            </a:r>
          </a:p>
        </p:txBody>
      </p:sp>
      <p:cxnSp>
        <p:nvCxnSpPr>
          <p:cNvPr id="29" name="Gerade Verbindung mit Pfeil 28">
            <a:extLst>
              <a:ext uri="{FF2B5EF4-FFF2-40B4-BE49-F238E27FC236}">
                <a16:creationId xmlns:a16="http://schemas.microsoft.com/office/drawing/2014/main" id="{C2BFB233-DF05-FEEC-998C-4499BF942D2C}"/>
              </a:ext>
            </a:extLst>
          </p:cNvPr>
          <p:cNvCxnSpPr>
            <a:cxnSpLocks/>
          </p:cNvCxnSpPr>
          <p:nvPr/>
        </p:nvCxnSpPr>
        <p:spPr>
          <a:xfrm flipH="1">
            <a:off x="2117725" y="3961132"/>
            <a:ext cx="240047" cy="506093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Gerade Verbindung mit Pfeil 4">
            <a:extLst>
              <a:ext uri="{FF2B5EF4-FFF2-40B4-BE49-F238E27FC236}">
                <a16:creationId xmlns:a16="http://schemas.microsoft.com/office/drawing/2014/main" id="{2662282D-D49B-8533-28B8-E9EB88C32F47}"/>
              </a:ext>
            </a:extLst>
          </p:cNvPr>
          <p:cNvCxnSpPr>
            <a:cxnSpLocks/>
          </p:cNvCxnSpPr>
          <p:nvPr/>
        </p:nvCxnSpPr>
        <p:spPr>
          <a:xfrm>
            <a:off x="821474" y="4783873"/>
            <a:ext cx="4330389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6394781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83205F-FA8B-24AB-6292-955E7157F4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8B8282BD-8CC9-D3AC-44E9-0280B9936C3C}"/>
              </a:ext>
            </a:extLst>
          </p:cNvPr>
          <p:cNvGrpSpPr/>
          <p:nvPr/>
        </p:nvGrpSpPr>
        <p:grpSpPr>
          <a:xfrm>
            <a:off x="0" y="-1588"/>
            <a:ext cx="9144000" cy="741363"/>
            <a:chOff x="0" y="-1588"/>
            <a:chExt cx="9144000" cy="741363"/>
          </a:xfrm>
        </p:grpSpPr>
        <p:sp>
          <p:nvSpPr>
            <p:cNvPr id="16" name="Freeform 5">
              <a:extLst>
                <a:ext uri="{FF2B5EF4-FFF2-40B4-BE49-F238E27FC236}">
                  <a16:creationId xmlns:a16="http://schemas.microsoft.com/office/drawing/2014/main" id="{23EEF7DB-8241-385D-8AA1-6F6B31F0F3D0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-1588"/>
              <a:ext cx="9144000" cy="741363"/>
            </a:xfrm>
            <a:custGeom>
              <a:avLst/>
              <a:gdLst>
                <a:gd name="T0" fmla="*/ 0 w 1123"/>
                <a:gd name="T1" fmla="*/ 0 h 90"/>
                <a:gd name="T2" fmla="*/ 0 w 1123"/>
                <a:gd name="T3" fmla="*/ 90 h 90"/>
                <a:gd name="T4" fmla="*/ 957 w 1123"/>
                <a:gd name="T5" fmla="*/ 90 h 90"/>
                <a:gd name="T6" fmla="*/ 955 w 1123"/>
                <a:gd name="T7" fmla="*/ 89 h 90"/>
                <a:gd name="T8" fmla="*/ 949 w 1123"/>
                <a:gd name="T9" fmla="*/ 73 h 90"/>
                <a:gd name="T10" fmla="*/ 949 w 1123"/>
                <a:gd name="T11" fmla="*/ 43 h 90"/>
                <a:gd name="T12" fmla="*/ 966 w 1123"/>
                <a:gd name="T13" fmla="*/ 43 h 90"/>
                <a:gd name="T14" fmla="*/ 966 w 1123"/>
                <a:gd name="T15" fmla="*/ 74 h 90"/>
                <a:gd name="T16" fmla="*/ 967 w 1123"/>
                <a:gd name="T17" fmla="*/ 80 h 90"/>
                <a:gd name="T18" fmla="*/ 973 w 1123"/>
                <a:gd name="T19" fmla="*/ 82 h 90"/>
                <a:gd name="T20" fmla="*/ 978 w 1123"/>
                <a:gd name="T21" fmla="*/ 80 h 90"/>
                <a:gd name="T22" fmla="*/ 980 w 1123"/>
                <a:gd name="T23" fmla="*/ 74 h 90"/>
                <a:gd name="T24" fmla="*/ 980 w 1123"/>
                <a:gd name="T25" fmla="*/ 43 h 90"/>
                <a:gd name="T26" fmla="*/ 996 w 1123"/>
                <a:gd name="T27" fmla="*/ 43 h 90"/>
                <a:gd name="T28" fmla="*/ 996 w 1123"/>
                <a:gd name="T29" fmla="*/ 70 h 90"/>
                <a:gd name="T30" fmla="*/ 990 w 1123"/>
                <a:gd name="T31" fmla="*/ 89 h 90"/>
                <a:gd name="T32" fmla="*/ 988 w 1123"/>
                <a:gd name="T33" fmla="*/ 90 h 90"/>
                <a:gd name="T34" fmla="*/ 1012 w 1123"/>
                <a:gd name="T35" fmla="*/ 90 h 90"/>
                <a:gd name="T36" fmla="*/ 1002 w 1123"/>
                <a:gd name="T37" fmla="*/ 68 h 90"/>
                <a:gd name="T38" fmla="*/ 1028 w 1123"/>
                <a:gd name="T39" fmla="*/ 41 h 90"/>
                <a:gd name="T40" fmla="*/ 1048 w 1123"/>
                <a:gd name="T41" fmla="*/ 49 h 90"/>
                <a:gd name="T42" fmla="*/ 1052 w 1123"/>
                <a:gd name="T43" fmla="*/ 55 h 90"/>
                <a:gd name="T44" fmla="*/ 1039 w 1123"/>
                <a:gd name="T45" fmla="*/ 62 h 90"/>
                <a:gd name="T46" fmla="*/ 1028 w 1123"/>
                <a:gd name="T47" fmla="*/ 53 h 90"/>
                <a:gd name="T48" fmla="*/ 1022 w 1123"/>
                <a:gd name="T49" fmla="*/ 56 h 90"/>
                <a:gd name="T50" fmla="*/ 1018 w 1123"/>
                <a:gd name="T51" fmla="*/ 67 h 90"/>
                <a:gd name="T52" fmla="*/ 1028 w 1123"/>
                <a:gd name="T53" fmla="*/ 82 h 90"/>
                <a:gd name="T54" fmla="*/ 1039 w 1123"/>
                <a:gd name="T55" fmla="*/ 74 h 90"/>
                <a:gd name="T56" fmla="*/ 1052 w 1123"/>
                <a:gd name="T57" fmla="*/ 80 h 90"/>
                <a:gd name="T58" fmla="*/ 1047 w 1123"/>
                <a:gd name="T59" fmla="*/ 87 h 90"/>
                <a:gd name="T60" fmla="*/ 1044 w 1123"/>
                <a:gd name="T61" fmla="*/ 90 h 90"/>
                <a:gd name="T62" fmla="*/ 1059 w 1123"/>
                <a:gd name="T63" fmla="*/ 90 h 90"/>
                <a:gd name="T64" fmla="*/ 1059 w 1123"/>
                <a:gd name="T65" fmla="*/ 43 h 90"/>
                <a:gd name="T66" fmla="*/ 1075 w 1123"/>
                <a:gd name="T67" fmla="*/ 43 h 90"/>
                <a:gd name="T68" fmla="*/ 1075 w 1123"/>
                <a:gd name="T69" fmla="*/ 80 h 90"/>
                <a:gd name="T70" fmla="*/ 1096 w 1123"/>
                <a:gd name="T71" fmla="*/ 80 h 90"/>
                <a:gd name="T72" fmla="*/ 1096 w 1123"/>
                <a:gd name="T73" fmla="*/ 90 h 90"/>
                <a:gd name="T74" fmla="*/ 1123 w 1123"/>
                <a:gd name="T75" fmla="*/ 90 h 90"/>
                <a:gd name="T76" fmla="*/ 1123 w 1123"/>
                <a:gd name="T77" fmla="*/ 0 h 90"/>
                <a:gd name="T78" fmla="*/ 0 w 1123"/>
                <a:gd name="T79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123" h="90">
                  <a:moveTo>
                    <a:pt x="0" y="0"/>
                  </a:moveTo>
                  <a:cubicBezTo>
                    <a:pt x="0" y="90"/>
                    <a:pt x="0" y="90"/>
                    <a:pt x="0" y="90"/>
                  </a:cubicBezTo>
                  <a:cubicBezTo>
                    <a:pt x="957" y="90"/>
                    <a:pt x="957" y="90"/>
                    <a:pt x="957" y="90"/>
                  </a:cubicBezTo>
                  <a:cubicBezTo>
                    <a:pt x="956" y="90"/>
                    <a:pt x="955" y="89"/>
                    <a:pt x="955" y="89"/>
                  </a:cubicBezTo>
                  <a:cubicBezTo>
                    <a:pt x="950" y="84"/>
                    <a:pt x="950" y="78"/>
                    <a:pt x="949" y="73"/>
                  </a:cubicBezTo>
                  <a:cubicBezTo>
                    <a:pt x="949" y="43"/>
                    <a:pt x="949" y="43"/>
                    <a:pt x="949" y="43"/>
                  </a:cubicBezTo>
                  <a:cubicBezTo>
                    <a:pt x="966" y="43"/>
                    <a:pt x="966" y="43"/>
                    <a:pt x="966" y="43"/>
                  </a:cubicBezTo>
                  <a:cubicBezTo>
                    <a:pt x="966" y="74"/>
                    <a:pt x="966" y="74"/>
                    <a:pt x="966" y="74"/>
                  </a:cubicBezTo>
                  <a:cubicBezTo>
                    <a:pt x="966" y="76"/>
                    <a:pt x="966" y="79"/>
                    <a:pt x="967" y="80"/>
                  </a:cubicBezTo>
                  <a:cubicBezTo>
                    <a:pt x="969" y="82"/>
                    <a:pt x="971" y="82"/>
                    <a:pt x="973" y="82"/>
                  </a:cubicBezTo>
                  <a:cubicBezTo>
                    <a:pt x="975" y="82"/>
                    <a:pt x="977" y="81"/>
                    <a:pt x="978" y="80"/>
                  </a:cubicBezTo>
                  <a:cubicBezTo>
                    <a:pt x="979" y="79"/>
                    <a:pt x="980" y="76"/>
                    <a:pt x="980" y="74"/>
                  </a:cubicBezTo>
                  <a:cubicBezTo>
                    <a:pt x="980" y="43"/>
                    <a:pt x="980" y="43"/>
                    <a:pt x="980" y="43"/>
                  </a:cubicBezTo>
                  <a:cubicBezTo>
                    <a:pt x="996" y="43"/>
                    <a:pt x="996" y="43"/>
                    <a:pt x="996" y="43"/>
                  </a:cubicBezTo>
                  <a:cubicBezTo>
                    <a:pt x="996" y="70"/>
                    <a:pt x="996" y="70"/>
                    <a:pt x="996" y="70"/>
                  </a:cubicBezTo>
                  <a:cubicBezTo>
                    <a:pt x="996" y="75"/>
                    <a:pt x="996" y="83"/>
                    <a:pt x="990" y="89"/>
                  </a:cubicBezTo>
                  <a:cubicBezTo>
                    <a:pt x="989" y="89"/>
                    <a:pt x="989" y="90"/>
                    <a:pt x="988" y="90"/>
                  </a:cubicBezTo>
                  <a:cubicBezTo>
                    <a:pt x="1012" y="90"/>
                    <a:pt x="1012" y="90"/>
                    <a:pt x="1012" y="90"/>
                  </a:cubicBezTo>
                  <a:cubicBezTo>
                    <a:pt x="1005" y="85"/>
                    <a:pt x="1002" y="76"/>
                    <a:pt x="1002" y="68"/>
                  </a:cubicBezTo>
                  <a:cubicBezTo>
                    <a:pt x="1002" y="55"/>
                    <a:pt x="1011" y="41"/>
                    <a:pt x="1028" y="41"/>
                  </a:cubicBezTo>
                  <a:cubicBezTo>
                    <a:pt x="1035" y="41"/>
                    <a:pt x="1043" y="44"/>
                    <a:pt x="1048" y="49"/>
                  </a:cubicBezTo>
                  <a:cubicBezTo>
                    <a:pt x="1050" y="51"/>
                    <a:pt x="1051" y="53"/>
                    <a:pt x="1052" y="55"/>
                  </a:cubicBezTo>
                  <a:cubicBezTo>
                    <a:pt x="1039" y="62"/>
                    <a:pt x="1039" y="62"/>
                    <a:pt x="1039" y="62"/>
                  </a:cubicBezTo>
                  <a:cubicBezTo>
                    <a:pt x="1038" y="59"/>
                    <a:pt x="1035" y="53"/>
                    <a:pt x="1028" y="53"/>
                  </a:cubicBezTo>
                  <a:cubicBezTo>
                    <a:pt x="1025" y="53"/>
                    <a:pt x="1023" y="55"/>
                    <a:pt x="1022" y="56"/>
                  </a:cubicBezTo>
                  <a:cubicBezTo>
                    <a:pt x="1018" y="60"/>
                    <a:pt x="1018" y="65"/>
                    <a:pt x="1018" y="67"/>
                  </a:cubicBezTo>
                  <a:cubicBezTo>
                    <a:pt x="1018" y="75"/>
                    <a:pt x="1021" y="82"/>
                    <a:pt x="1028" y="82"/>
                  </a:cubicBezTo>
                  <a:cubicBezTo>
                    <a:pt x="1036" y="82"/>
                    <a:pt x="1038" y="75"/>
                    <a:pt x="1039" y="74"/>
                  </a:cubicBezTo>
                  <a:cubicBezTo>
                    <a:pt x="1052" y="80"/>
                    <a:pt x="1052" y="80"/>
                    <a:pt x="1052" y="80"/>
                  </a:cubicBezTo>
                  <a:cubicBezTo>
                    <a:pt x="1051" y="83"/>
                    <a:pt x="1050" y="85"/>
                    <a:pt x="1047" y="87"/>
                  </a:cubicBezTo>
                  <a:cubicBezTo>
                    <a:pt x="1046" y="88"/>
                    <a:pt x="1045" y="89"/>
                    <a:pt x="1044" y="90"/>
                  </a:cubicBezTo>
                  <a:cubicBezTo>
                    <a:pt x="1059" y="90"/>
                    <a:pt x="1059" y="90"/>
                    <a:pt x="1059" y="90"/>
                  </a:cubicBezTo>
                  <a:cubicBezTo>
                    <a:pt x="1059" y="43"/>
                    <a:pt x="1059" y="43"/>
                    <a:pt x="1059" y="43"/>
                  </a:cubicBezTo>
                  <a:cubicBezTo>
                    <a:pt x="1075" y="43"/>
                    <a:pt x="1075" y="43"/>
                    <a:pt x="1075" y="43"/>
                  </a:cubicBezTo>
                  <a:cubicBezTo>
                    <a:pt x="1075" y="80"/>
                    <a:pt x="1075" y="80"/>
                    <a:pt x="1075" y="80"/>
                  </a:cubicBezTo>
                  <a:cubicBezTo>
                    <a:pt x="1096" y="80"/>
                    <a:pt x="1096" y="80"/>
                    <a:pt x="1096" y="80"/>
                  </a:cubicBezTo>
                  <a:cubicBezTo>
                    <a:pt x="1096" y="90"/>
                    <a:pt x="1096" y="90"/>
                    <a:pt x="1096" y="90"/>
                  </a:cubicBezTo>
                  <a:cubicBezTo>
                    <a:pt x="1123" y="90"/>
                    <a:pt x="1123" y="90"/>
                    <a:pt x="1123" y="90"/>
                  </a:cubicBezTo>
                  <a:cubicBezTo>
                    <a:pt x="1123" y="0"/>
                    <a:pt x="1123" y="0"/>
                    <a:pt x="112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EA76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62E614CD-E015-4B04-6BD5-EF8BE144347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524000" y="360000"/>
              <a:ext cx="147064" cy="172800"/>
            </a:xfrm>
            <a:prstGeom prst="rect">
              <a:avLst/>
            </a:prstGeom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50F97BDB-C498-A54A-F022-7ABB3B994876}"/>
              </a:ext>
            </a:extLst>
          </p:cNvPr>
          <p:cNvSpPr txBox="1"/>
          <p:nvPr/>
        </p:nvSpPr>
        <p:spPr>
          <a:xfrm>
            <a:off x="239573" y="163468"/>
            <a:ext cx="70448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Cosmic-ray streaming instabilities</a:t>
            </a:r>
          </a:p>
        </p:txBody>
      </p:sp>
      <p:sp>
        <p:nvSpPr>
          <p:cNvPr id="7" name="TextBox 70">
            <a:extLst>
              <a:ext uri="{FF2B5EF4-FFF2-40B4-BE49-F238E27FC236}">
                <a16:creationId xmlns:a16="http://schemas.microsoft.com/office/drawing/2014/main" id="{BA504D56-DD1E-279C-A6A7-A10A69666D8A}"/>
              </a:ext>
            </a:extLst>
          </p:cNvPr>
          <p:cNvSpPr txBox="1"/>
          <p:nvPr/>
        </p:nvSpPr>
        <p:spPr>
          <a:xfrm>
            <a:off x="401445" y="984472"/>
            <a:ext cx="8448988" cy="10431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noProof="0" dirty="0"/>
              <a:t>At the resonance:</a:t>
            </a:r>
            <a:endParaRPr lang="en-GB" sz="2000" dirty="0"/>
          </a:p>
          <a:p>
            <a:endParaRPr lang="en-GB" sz="2000" dirty="0"/>
          </a:p>
          <a:p>
            <a:endParaRPr lang="en-GB" sz="2000" noProof="0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7749436A-A11A-9153-E431-D077DE3A37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76352" y="1044811"/>
            <a:ext cx="2385313" cy="317499"/>
          </a:xfrm>
          <a:prstGeom prst="rect">
            <a:avLst/>
          </a:prstGeom>
        </p:spPr>
      </p:pic>
      <p:pic>
        <p:nvPicPr>
          <p:cNvPr id="9" name="Grafik 8" descr="Ein Bild, das Screenshot, Dunkelheit, Schwarz, Reihe enthält.&#10;&#10;KI-generierte Inhalte können fehlerhaft sein.">
            <a:extLst>
              <a:ext uri="{FF2B5EF4-FFF2-40B4-BE49-F238E27FC236}">
                <a16:creationId xmlns:a16="http://schemas.microsoft.com/office/drawing/2014/main" id="{38F07A3B-FEBE-D161-4E6B-7D61F13A71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1730" y="1655233"/>
            <a:ext cx="5250639" cy="3324799"/>
          </a:xfrm>
          <a:prstGeom prst="rect">
            <a:avLst/>
          </a:prstGeom>
        </p:spPr>
      </p:pic>
      <p:sp>
        <p:nvSpPr>
          <p:cNvPr id="10" name="TextBox 70">
            <a:extLst>
              <a:ext uri="{FF2B5EF4-FFF2-40B4-BE49-F238E27FC236}">
                <a16:creationId xmlns:a16="http://schemas.microsoft.com/office/drawing/2014/main" id="{F7DE9CBB-0CA4-9368-2732-FCAA26CA1767}"/>
              </a:ext>
            </a:extLst>
          </p:cNvPr>
          <p:cNvSpPr txBox="1"/>
          <p:nvPr/>
        </p:nvSpPr>
        <p:spPr>
          <a:xfrm>
            <a:off x="5904120" y="1388533"/>
            <a:ext cx="2974567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noProof="0" dirty="0"/>
              <a:t>Resonant particles undergo quasi-linear diffusion.</a:t>
            </a:r>
          </a:p>
          <a:p>
            <a:endParaRPr lang="en-GB" sz="2000" dirty="0"/>
          </a:p>
          <a:p>
            <a:r>
              <a:rPr lang="en-GB" sz="2000" dirty="0"/>
              <a:t>If these particles lose kinetic energy, this can drive the resonant waves unstable.</a:t>
            </a:r>
          </a:p>
          <a:p>
            <a:endParaRPr lang="en-GB" sz="2000" dirty="0"/>
          </a:p>
          <a:p>
            <a:endParaRPr lang="en-GB" sz="2000" noProof="0" dirty="0"/>
          </a:p>
        </p:txBody>
      </p:sp>
    </p:spTree>
    <p:extLst>
      <p:ext uri="{BB962C8B-B14F-4D97-AF65-F5344CB8AC3E}">
        <p14:creationId xmlns:p14="http://schemas.microsoft.com/office/powerpoint/2010/main" val="10848278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F88476-C509-ADA8-5119-82E0C85423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8596C073-3446-55EE-6AAD-13D3152DB84D}"/>
              </a:ext>
            </a:extLst>
          </p:cNvPr>
          <p:cNvGrpSpPr/>
          <p:nvPr/>
        </p:nvGrpSpPr>
        <p:grpSpPr>
          <a:xfrm>
            <a:off x="0" y="-1588"/>
            <a:ext cx="9144000" cy="741363"/>
            <a:chOff x="0" y="-1588"/>
            <a:chExt cx="9144000" cy="741363"/>
          </a:xfrm>
        </p:grpSpPr>
        <p:sp>
          <p:nvSpPr>
            <p:cNvPr id="16" name="Freeform 5">
              <a:extLst>
                <a:ext uri="{FF2B5EF4-FFF2-40B4-BE49-F238E27FC236}">
                  <a16:creationId xmlns:a16="http://schemas.microsoft.com/office/drawing/2014/main" id="{8631F206-C369-4CAC-4412-D8DDD88C084A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-1588"/>
              <a:ext cx="9144000" cy="741363"/>
            </a:xfrm>
            <a:custGeom>
              <a:avLst/>
              <a:gdLst>
                <a:gd name="T0" fmla="*/ 0 w 1123"/>
                <a:gd name="T1" fmla="*/ 0 h 90"/>
                <a:gd name="T2" fmla="*/ 0 w 1123"/>
                <a:gd name="T3" fmla="*/ 90 h 90"/>
                <a:gd name="T4" fmla="*/ 957 w 1123"/>
                <a:gd name="T5" fmla="*/ 90 h 90"/>
                <a:gd name="T6" fmla="*/ 955 w 1123"/>
                <a:gd name="T7" fmla="*/ 89 h 90"/>
                <a:gd name="T8" fmla="*/ 949 w 1123"/>
                <a:gd name="T9" fmla="*/ 73 h 90"/>
                <a:gd name="T10" fmla="*/ 949 w 1123"/>
                <a:gd name="T11" fmla="*/ 43 h 90"/>
                <a:gd name="T12" fmla="*/ 966 w 1123"/>
                <a:gd name="T13" fmla="*/ 43 h 90"/>
                <a:gd name="T14" fmla="*/ 966 w 1123"/>
                <a:gd name="T15" fmla="*/ 74 h 90"/>
                <a:gd name="T16" fmla="*/ 967 w 1123"/>
                <a:gd name="T17" fmla="*/ 80 h 90"/>
                <a:gd name="T18" fmla="*/ 973 w 1123"/>
                <a:gd name="T19" fmla="*/ 82 h 90"/>
                <a:gd name="T20" fmla="*/ 978 w 1123"/>
                <a:gd name="T21" fmla="*/ 80 h 90"/>
                <a:gd name="T22" fmla="*/ 980 w 1123"/>
                <a:gd name="T23" fmla="*/ 74 h 90"/>
                <a:gd name="T24" fmla="*/ 980 w 1123"/>
                <a:gd name="T25" fmla="*/ 43 h 90"/>
                <a:gd name="T26" fmla="*/ 996 w 1123"/>
                <a:gd name="T27" fmla="*/ 43 h 90"/>
                <a:gd name="T28" fmla="*/ 996 w 1123"/>
                <a:gd name="T29" fmla="*/ 70 h 90"/>
                <a:gd name="T30" fmla="*/ 990 w 1123"/>
                <a:gd name="T31" fmla="*/ 89 h 90"/>
                <a:gd name="T32" fmla="*/ 988 w 1123"/>
                <a:gd name="T33" fmla="*/ 90 h 90"/>
                <a:gd name="T34" fmla="*/ 1012 w 1123"/>
                <a:gd name="T35" fmla="*/ 90 h 90"/>
                <a:gd name="T36" fmla="*/ 1002 w 1123"/>
                <a:gd name="T37" fmla="*/ 68 h 90"/>
                <a:gd name="T38" fmla="*/ 1028 w 1123"/>
                <a:gd name="T39" fmla="*/ 41 h 90"/>
                <a:gd name="T40" fmla="*/ 1048 w 1123"/>
                <a:gd name="T41" fmla="*/ 49 h 90"/>
                <a:gd name="T42" fmla="*/ 1052 w 1123"/>
                <a:gd name="T43" fmla="*/ 55 h 90"/>
                <a:gd name="T44" fmla="*/ 1039 w 1123"/>
                <a:gd name="T45" fmla="*/ 62 h 90"/>
                <a:gd name="T46" fmla="*/ 1028 w 1123"/>
                <a:gd name="T47" fmla="*/ 53 h 90"/>
                <a:gd name="T48" fmla="*/ 1022 w 1123"/>
                <a:gd name="T49" fmla="*/ 56 h 90"/>
                <a:gd name="T50" fmla="*/ 1018 w 1123"/>
                <a:gd name="T51" fmla="*/ 67 h 90"/>
                <a:gd name="T52" fmla="*/ 1028 w 1123"/>
                <a:gd name="T53" fmla="*/ 82 h 90"/>
                <a:gd name="T54" fmla="*/ 1039 w 1123"/>
                <a:gd name="T55" fmla="*/ 74 h 90"/>
                <a:gd name="T56" fmla="*/ 1052 w 1123"/>
                <a:gd name="T57" fmla="*/ 80 h 90"/>
                <a:gd name="T58" fmla="*/ 1047 w 1123"/>
                <a:gd name="T59" fmla="*/ 87 h 90"/>
                <a:gd name="T60" fmla="*/ 1044 w 1123"/>
                <a:gd name="T61" fmla="*/ 90 h 90"/>
                <a:gd name="T62" fmla="*/ 1059 w 1123"/>
                <a:gd name="T63" fmla="*/ 90 h 90"/>
                <a:gd name="T64" fmla="*/ 1059 w 1123"/>
                <a:gd name="T65" fmla="*/ 43 h 90"/>
                <a:gd name="T66" fmla="*/ 1075 w 1123"/>
                <a:gd name="T67" fmla="*/ 43 h 90"/>
                <a:gd name="T68" fmla="*/ 1075 w 1123"/>
                <a:gd name="T69" fmla="*/ 80 h 90"/>
                <a:gd name="T70" fmla="*/ 1096 w 1123"/>
                <a:gd name="T71" fmla="*/ 80 h 90"/>
                <a:gd name="T72" fmla="*/ 1096 w 1123"/>
                <a:gd name="T73" fmla="*/ 90 h 90"/>
                <a:gd name="T74" fmla="*/ 1123 w 1123"/>
                <a:gd name="T75" fmla="*/ 90 h 90"/>
                <a:gd name="T76" fmla="*/ 1123 w 1123"/>
                <a:gd name="T77" fmla="*/ 0 h 90"/>
                <a:gd name="T78" fmla="*/ 0 w 1123"/>
                <a:gd name="T79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123" h="90">
                  <a:moveTo>
                    <a:pt x="0" y="0"/>
                  </a:moveTo>
                  <a:cubicBezTo>
                    <a:pt x="0" y="90"/>
                    <a:pt x="0" y="90"/>
                    <a:pt x="0" y="90"/>
                  </a:cubicBezTo>
                  <a:cubicBezTo>
                    <a:pt x="957" y="90"/>
                    <a:pt x="957" y="90"/>
                    <a:pt x="957" y="90"/>
                  </a:cubicBezTo>
                  <a:cubicBezTo>
                    <a:pt x="956" y="90"/>
                    <a:pt x="955" y="89"/>
                    <a:pt x="955" y="89"/>
                  </a:cubicBezTo>
                  <a:cubicBezTo>
                    <a:pt x="950" y="84"/>
                    <a:pt x="950" y="78"/>
                    <a:pt x="949" y="73"/>
                  </a:cubicBezTo>
                  <a:cubicBezTo>
                    <a:pt x="949" y="43"/>
                    <a:pt x="949" y="43"/>
                    <a:pt x="949" y="43"/>
                  </a:cubicBezTo>
                  <a:cubicBezTo>
                    <a:pt x="966" y="43"/>
                    <a:pt x="966" y="43"/>
                    <a:pt x="966" y="43"/>
                  </a:cubicBezTo>
                  <a:cubicBezTo>
                    <a:pt x="966" y="74"/>
                    <a:pt x="966" y="74"/>
                    <a:pt x="966" y="74"/>
                  </a:cubicBezTo>
                  <a:cubicBezTo>
                    <a:pt x="966" y="76"/>
                    <a:pt x="966" y="79"/>
                    <a:pt x="967" y="80"/>
                  </a:cubicBezTo>
                  <a:cubicBezTo>
                    <a:pt x="969" y="82"/>
                    <a:pt x="971" y="82"/>
                    <a:pt x="973" y="82"/>
                  </a:cubicBezTo>
                  <a:cubicBezTo>
                    <a:pt x="975" y="82"/>
                    <a:pt x="977" y="81"/>
                    <a:pt x="978" y="80"/>
                  </a:cubicBezTo>
                  <a:cubicBezTo>
                    <a:pt x="979" y="79"/>
                    <a:pt x="980" y="76"/>
                    <a:pt x="980" y="74"/>
                  </a:cubicBezTo>
                  <a:cubicBezTo>
                    <a:pt x="980" y="43"/>
                    <a:pt x="980" y="43"/>
                    <a:pt x="980" y="43"/>
                  </a:cubicBezTo>
                  <a:cubicBezTo>
                    <a:pt x="996" y="43"/>
                    <a:pt x="996" y="43"/>
                    <a:pt x="996" y="43"/>
                  </a:cubicBezTo>
                  <a:cubicBezTo>
                    <a:pt x="996" y="70"/>
                    <a:pt x="996" y="70"/>
                    <a:pt x="996" y="70"/>
                  </a:cubicBezTo>
                  <a:cubicBezTo>
                    <a:pt x="996" y="75"/>
                    <a:pt x="996" y="83"/>
                    <a:pt x="990" y="89"/>
                  </a:cubicBezTo>
                  <a:cubicBezTo>
                    <a:pt x="989" y="89"/>
                    <a:pt x="989" y="90"/>
                    <a:pt x="988" y="90"/>
                  </a:cubicBezTo>
                  <a:cubicBezTo>
                    <a:pt x="1012" y="90"/>
                    <a:pt x="1012" y="90"/>
                    <a:pt x="1012" y="90"/>
                  </a:cubicBezTo>
                  <a:cubicBezTo>
                    <a:pt x="1005" y="85"/>
                    <a:pt x="1002" y="76"/>
                    <a:pt x="1002" y="68"/>
                  </a:cubicBezTo>
                  <a:cubicBezTo>
                    <a:pt x="1002" y="55"/>
                    <a:pt x="1011" y="41"/>
                    <a:pt x="1028" y="41"/>
                  </a:cubicBezTo>
                  <a:cubicBezTo>
                    <a:pt x="1035" y="41"/>
                    <a:pt x="1043" y="44"/>
                    <a:pt x="1048" y="49"/>
                  </a:cubicBezTo>
                  <a:cubicBezTo>
                    <a:pt x="1050" y="51"/>
                    <a:pt x="1051" y="53"/>
                    <a:pt x="1052" y="55"/>
                  </a:cubicBezTo>
                  <a:cubicBezTo>
                    <a:pt x="1039" y="62"/>
                    <a:pt x="1039" y="62"/>
                    <a:pt x="1039" y="62"/>
                  </a:cubicBezTo>
                  <a:cubicBezTo>
                    <a:pt x="1038" y="59"/>
                    <a:pt x="1035" y="53"/>
                    <a:pt x="1028" y="53"/>
                  </a:cubicBezTo>
                  <a:cubicBezTo>
                    <a:pt x="1025" y="53"/>
                    <a:pt x="1023" y="55"/>
                    <a:pt x="1022" y="56"/>
                  </a:cubicBezTo>
                  <a:cubicBezTo>
                    <a:pt x="1018" y="60"/>
                    <a:pt x="1018" y="65"/>
                    <a:pt x="1018" y="67"/>
                  </a:cubicBezTo>
                  <a:cubicBezTo>
                    <a:pt x="1018" y="75"/>
                    <a:pt x="1021" y="82"/>
                    <a:pt x="1028" y="82"/>
                  </a:cubicBezTo>
                  <a:cubicBezTo>
                    <a:pt x="1036" y="82"/>
                    <a:pt x="1038" y="75"/>
                    <a:pt x="1039" y="74"/>
                  </a:cubicBezTo>
                  <a:cubicBezTo>
                    <a:pt x="1052" y="80"/>
                    <a:pt x="1052" y="80"/>
                    <a:pt x="1052" y="80"/>
                  </a:cubicBezTo>
                  <a:cubicBezTo>
                    <a:pt x="1051" y="83"/>
                    <a:pt x="1050" y="85"/>
                    <a:pt x="1047" y="87"/>
                  </a:cubicBezTo>
                  <a:cubicBezTo>
                    <a:pt x="1046" y="88"/>
                    <a:pt x="1045" y="89"/>
                    <a:pt x="1044" y="90"/>
                  </a:cubicBezTo>
                  <a:cubicBezTo>
                    <a:pt x="1059" y="90"/>
                    <a:pt x="1059" y="90"/>
                    <a:pt x="1059" y="90"/>
                  </a:cubicBezTo>
                  <a:cubicBezTo>
                    <a:pt x="1059" y="43"/>
                    <a:pt x="1059" y="43"/>
                    <a:pt x="1059" y="43"/>
                  </a:cubicBezTo>
                  <a:cubicBezTo>
                    <a:pt x="1075" y="43"/>
                    <a:pt x="1075" y="43"/>
                    <a:pt x="1075" y="43"/>
                  </a:cubicBezTo>
                  <a:cubicBezTo>
                    <a:pt x="1075" y="80"/>
                    <a:pt x="1075" y="80"/>
                    <a:pt x="1075" y="80"/>
                  </a:cubicBezTo>
                  <a:cubicBezTo>
                    <a:pt x="1096" y="80"/>
                    <a:pt x="1096" y="80"/>
                    <a:pt x="1096" y="80"/>
                  </a:cubicBezTo>
                  <a:cubicBezTo>
                    <a:pt x="1096" y="90"/>
                    <a:pt x="1096" y="90"/>
                    <a:pt x="1096" y="90"/>
                  </a:cubicBezTo>
                  <a:cubicBezTo>
                    <a:pt x="1123" y="90"/>
                    <a:pt x="1123" y="90"/>
                    <a:pt x="1123" y="90"/>
                  </a:cubicBezTo>
                  <a:cubicBezTo>
                    <a:pt x="1123" y="0"/>
                    <a:pt x="1123" y="0"/>
                    <a:pt x="112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EA76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0243E5ED-BF0A-9AE8-D1D1-33914BDFFE8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524000" y="360000"/>
              <a:ext cx="147064" cy="172800"/>
            </a:xfrm>
            <a:prstGeom prst="rect">
              <a:avLst/>
            </a:prstGeom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E180FFE2-EC82-E635-3559-67B1E88F54C7}"/>
              </a:ext>
            </a:extLst>
          </p:cNvPr>
          <p:cNvSpPr txBox="1"/>
          <p:nvPr/>
        </p:nvSpPr>
        <p:spPr>
          <a:xfrm>
            <a:off x="239573" y="163468"/>
            <a:ext cx="70448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(M)HD turbulence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99FDAAFC-D23E-543B-34FB-5CD3E82C767E}"/>
              </a:ext>
            </a:extLst>
          </p:cNvPr>
          <p:cNvSpPr txBox="1"/>
          <p:nvPr/>
        </p:nvSpPr>
        <p:spPr>
          <a:xfrm>
            <a:off x="220779" y="839753"/>
            <a:ext cx="87024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All natural systems are </a:t>
            </a:r>
            <a:r>
              <a:rPr lang="en-GB" sz="2000" i="1" dirty="0"/>
              <a:t>dissipative</a:t>
            </a:r>
            <a:r>
              <a:rPr lang="en-GB" sz="2000" dirty="0"/>
              <a:t> at some scale. </a:t>
            </a:r>
          </a:p>
          <a:p>
            <a:r>
              <a:rPr lang="en-GB" sz="2000" dirty="0"/>
              <a:t>Extend MHD equations with viscosity and resistivity: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F4B338A1-856C-3F11-388D-3A4C2F6ADE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6648" y="2011357"/>
            <a:ext cx="2096015" cy="560393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BAE9B46E-CC96-7D38-F114-554A011041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6648" y="2728206"/>
            <a:ext cx="5923369" cy="501208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192A3179-1822-0AF7-B429-C7B39CBD4A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6648" y="3388534"/>
            <a:ext cx="3497854" cy="557729"/>
          </a:xfrm>
          <a:prstGeom prst="rect">
            <a:avLst/>
          </a:prstGeom>
        </p:spPr>
      </p:pic>
      <p:sp>
        <p:nvSpPr>
          <p:cNvPr id="5" name="Abgerundetes Rechteck 4">
            <a:extLst>
              <a:ext uri="{FF2B5EF4-FFF2-40B4-BE49-F238E27FC236}">
                <a16:creationId xmlns:a16="http://schemas.microsoft.com/office/drawing/2014/main" id="{4F433876-AE22-CBBB-1136-61ED86620008}"/>
              </a:ext>
            </a:extLst>
          </p:cNvPr>
          <p:cNvSpPr/>
          <p:nvPr/>
        </p:nvSpPr>
        <p:spPr>
          <a:xfrm>
            <a:off x="3100509" y="3339367"/>
            <a:ext cx="1322981" cy="660231"/>
          </a:xfrm>
          <a:prstGeom prst="roundRect">
            <a:avLst/>
          </a:prstGeom>
          <a:solidFill>
            <a:srgbClr val="FF0000">
              <a:alpha val="10980"/>
            </a:srgb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Abgerundetes Rechteck 5">
            <a:extLst>
              <a:ext uri="{FF2B5EF4-FFF2-40B4-BE49-F238E27FC236}">
                <a16:creationId xmlns:a16="http://schemas.microsoft.com/office/drawing/2014/main" id="{3F13FC66-31EC-4264-E871-025441179899}"/>
              </a:ext>
            </a:extLst>
          </p:cNvPr>
          <p:cNvSpPr/>
          <p:nvPr/>
        </p:nvSpPr>
        <p:spPr>
          <a:xfrm>
            <a:off x="5894171" y="2688916"/>
            <a:ext cx="1016427" cy="579787"/>
          </a:xfrm>
          <a:prstGeom prst="roundRect">
            <a:avLst/>
          </a:prstGeom>
          <a:solidFill>
            <a:srgbClr val="FF0000">
              <a:alpha val="10980"/>
            </a:srgb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743611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A95985-E65E-6A18-B730-99519A7490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CC947C88-7C49-B73D-2FDB-1D3DC1DAD392}"/>
              </a:ext>
            </a:extLst>
          </p:cNvPr>
          <p:cNvGrpSpPr/>
          <p:nvPr/>
        </p:nvGrpSpPr>
        <p:grpSpPr>
          <a:xfrm>
            <a:off x="0" y="-1588"/>
            <a:ext cx="9144000" cy="741363"/>
            <a:chOff x="0" y="-1588"/>
            <a:chExt cx="9144000" cy="741363"/>
          </a:xfrm>
        </p:grpSpPr>
        <p:sp>
          <p:nvSpPr>
            <p:cNvPr id="16" name="Freeform 5">
              <a:extLst>
                <a:ext uri="{FF2B5EF4-FFF2-40B4-BE49-F238E27FC236}">
                  <a16:creationId xmlns:a16="http://schemas.microsoft.com/office/drawing/2014/main" id="{4C2D8DB5-269A-C141-2190-5E9A912BD045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-1588"/>
              <a:ext cx="9144000" cy="741363"/>
            </a:xfrm>
            <a:custGeom>
              <a:avLst/>
              <a:gdLst>
                <a:gd name="T0" fmla="*/ 0 w 1123"/>
                <a:gd name="T1" fmla="*/ 0 h 90"/>
                <a:gd name="T2" fmla="*/ 0 w 1123"/>
                <a:gd name="T3" fmla="*/ 90 h 90"/>
                <a:gd name="T4" fmla="*/ 957 w 1123"/>
                <a:gd name="T5" fmla="*/ 90 h 90"/>
                <a:gd name="T6" fmla="*/ 955 w 1123"/>
                <a:gd name="T7" fmla="*/ 89 h 90"/>
                <a:gd name="T8" fmla="*/ 949 w 1123"/>
                <a:gd name="T9" fmla="*/ 73 h 90"/>
                <a:gd name="T10" fmla="*/ 949 w 1123"/>
                <a:gd name="T11" fmla="*/ 43 h 90"/>
                <a:gd name="T12" fmla="*/ 966 w 1123"/>
                <a:gd name="T13" fmla="*/ 43 h 90"/>
                <a:gd name="T14" fmla="*/ 966 w 1123"/>
                <a:gd name="T15" fmla="*/ 74 h 90"/>
                <a:gd name="T16" fmla="*/ 967 w 1123"/>
                <a:gd name="T17" fmla="*/ 80 h 90"/>
                <a:gd name="T18" fmla="*/ 973 w 1123"/>
                <a:gd name="T19" fmla="*/ 82 h 90"/>
                <a:gd name="T20" fmla="*/ 978 w 1123"/>
                <a:gd name="T21" fmla="*/ 80 h 90"/>
                <a:gd name="T22" fmla="*/ 980 w 1123"/>
                <a:gd name="T23" fmla="*/ 74 h 90"/>
                <a:gd name="T24" fmla="*/ 980 w 1123"/>
                <a:gd name="T25" fmla="*/ 43 h 90"/>
                <a:gd name="T26" fmla="*/ 996 w 1123"/>
                <a:gd name="T27" fmla="*/ 43 h 90"/>
                <a:gd name="T28" fmla="*/ 996 w 1123"/>
                <a:gd name="T29" fmla="*/ 70 h 90"/>
                <a:gd name="T30" fmla="*/ 990 w 1123"/>
                <a:gd name="T31" fmla="*/ 89 h 90"/>
                <a:gd name="T32" fmla="*/ 988 w 1123"/>
                <a:gd name="T33" fmla="*/ 90 h 90"/>
                <a:gd name="T34" fmla="*/ 1012 w 1123"/>
                <a:gd name="T35" fmla="*/ 90 h 90"/>
                <a:gd name="T36" fmla="*/ 1002 w 1123"/>
                <a:gd name="T37" fmla="*/ 68 h 90"/>
                <a:gd name="T38" fmla="*/ 1028 w 1123"/>
                <a:gd name="T39" fmla="*/ 41 h 90"/>
                <a:gd name="T40" fmla="*/ 1048 w 1123"/>
                <a:gd name="T41" fmla="*/ 49 h 90"/>
                <a:gd name="T42" fmla="*/ 1052 w 1123"/>
                <a:gd name="T43" fmla="*/ 55 h 90"/>
                <a:gd name="T44" fmla="*/ 1039 w 1123"/>
                <a:gd name="T45" fmla="*/ 62 h 90"/>
                <a:gd name="T46" fmla="*/ 1028 w 1123"/>
                <a:gd name="T47" fmla="*/ 53 h 90"/>
                <a:gd name="T48" fmla="*/ 1022 w 1123"/>
                <a:gd name="T49" fmla="*/ 56 h 90"/>
                <a:gd name="T50" fmla="*/ 1018 w 1123"/>
                <a:gd name="T51" fmla="*/ 67 h 90"/>
                <a:gd name="T52" fmla="*/ 1028 w 1123"/>
                <a:gd name="T53" fmla="*/ 82 h 90"/>
                <a:gd name="T54" fmla="*/ 1039 w 1123"/>
                <a:gd name="T55" fmla="*/ 74 h 90"/>
                <a:gd name="T56" fmla="*/ 1052 w 1123"/>
                <a:gd name="T57" fmla="*/ 80 h 90"/>
                <a:gd name="T58" fmla="*/ 1047 w 1123"/>
                <a:gd name="T59" fmla="*/ 87 h 90"/>
                <a:gd name="T60" fmla="*/ 1044 w 1123"/>
                <a:gd name="T61" fmla="*/ 90 h 90"/>
                <a:gd name="T62" fmla="*/ 1059 w 1123"/>
                <a:gd name="T63" fmla="*/ 90 h 90"/>
                <a:gd name="T64" fmla="*/ 1059 w 1123"/>
                <a:gd name="T65" fmla="*/ 43 h 90"/>
                <a:gd name="T66" fmla="*/ 1075 w 1123"/>
                <a:gd name="T67" fmla="*/ 43 h 90"/>
                <a:gd name="T68" fmla="*/ 1075 w 1123"/>
                <a:gd name="T69" fmla="*/ 80 h 90"/>
                <a:gd name="T70" fmla="*/ 1096 w 1123"/>
                <a:gd name="T71" fmla="*/ 80 h 90"/>
                <a:gd name="T72" fmla="*/ 1096 w 1123"/>
                <a:gd name="T73" fmla="*/ 90 h 90"/>
                <a:gd name="T74" fmla="*/ 1123 w 1123"/>
                <a:gd name="T75" fmla="*/ 90 h 90"/>
                <a:gd name="T76" fmla="*/ 1123 w 1123"/>
                <a:gd name="T77" fmla="*/ 0 h 90"/>
                <a:gd name="T78" fmla="*/ 0 w 1123"/>
                <a:gd name="T79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123" h="90">
                  <a:moveTo>
                    <a:pt x="0" y="0"/>
                  </a:moveTo>
                  <a:cubicBezTo>
                    <a:pt x="0" y="90"/>
                    <a:pt x="0" y="90"/>
                    <a:pt x="0" y="90"/>
                  </a:cubicBezTo>
                  <a:cubicBezTo>
                    <a:pt x="957" y="90"/>
                    <a:pt x="957" y="90"/>
                    <a:pt x="957" y="90"/>
                  </a:cubicBezTo>
                  <a:cubicBezTo>
                    <a:pt x="956" y="90"/>
                    <a:pt x="955" y="89"/>
                    <a:pt x="955" y="89"/>
                  </a:cubicBezTo>
                  <a:cubicBezTo>
                    <a:pt x="950" y="84"/>
                    <a:pt x="950" y="78"/>
                    <a:pt x="949" y="73"/>
                  </a:cubicBezTo>
                  <a:cubicBezTo>
                    <a:pt x="949" y="43"/>
                    <a:pt x="949" y="43"/>
                    <a:pt x="949" y="43"/>
                  </a:cubicBezTo>
                  <a:cubicBezTo>
                    <a:pt x="966" y="43"/>
                    <a:pt x="966" y="43"/>
                    <a:pt x="966" y="43"/>
                  </a:cubicBezTo>
                  <a:cubicBezTo>
                    <a:pt x="966" y="74"/>
                    <a:pt x="966" y="74"/>
                    <a:pt x="966" y="74"/>
                  </a:cubicBezTo>
                  <a:cubicBezTo>
                    <a:pt x="966" y="76"/>
                    <a:pt x="966" y="79"/>
                    <a:pt x="967" y="80"/>
                  </a:cubicBezTo>
                  <a:cubicBezTo>
                    <a:pt x="969" y="82"/>
                    <a:pt x="971" y="82"/>
                    <a:pt x="973" y="82"/>
                  </a:cubicBezTo>
                  <a:cubicBezTo>
                    <a:pt x="975" y="82"/>
                    <a:pt x="977" y="81"/>
                    <a:pt x="978" y="80"/>
                  </a:cubicBezTo>
                  <a:cubicBezTo>
                    <a:pt x="979" y="79"/>
                    <a:pt x="980" y="76"/>
                    <a:pt x="980" y="74"/>
                  </a:cubicBezTo>
                  <a:cubicBezTo>
                    <a:pt x="980" y="43"/>
                    <a:pt x="980" y="43"/>
                    <a:pt x="980" y="43"/>
                  </a:cubicBezTo>
                  <a:cubicBezTo>
                    <a:pt x="996" y="43"/>
                    <a:pt x="996" y="43"/>
                    <a:pt x="996" y="43"/>
                  </a:cubicBezTo>
                  <a:cubicBezTo>
                    <a:pt x="996" y="70"/>
                    <a:pt x="996" y="70"/>
                    <a:pt x="996" y="70"/>
                  </a:cubicBezTo>
                  <a:cubicBezTo>
                    <a:pt x="996" y="75"/>
                    <a:pt x="996" y="83"/>
                    <a:pt x="990" y="89"/>
                  </a:cubicBezTo>
                  <a:cubicBezTo>
                    <a:pt x="989" y="89"/>
                    <a:pt x="989" y="90"/>
                    <a:pt x="988" y="90"/>
                  </a:cubicBezTo>
                  <a:cubicBezTo>
                    <a:pt x="1012" y="90"/>
                    <a:pt x="1012" y="90"/>
                    <a:pt x="1012" y="90"/>
                  </a:cubicBezTo>
                  <a:cubicBezTo>
                    <a:pt x="1005" y="85"/>
                    <a:pt x="1002" y="76"/>
                    <a:pt x="1002" y="68"/>
                  </a:cubicBezTo>
                  <a:cubicBezTo>
                    <a:pt x="1002" y="55"/>
                    <a:pt x="1011" y="41"/>
                    <a:pt x="1028" y="41"/>
                  </a:cubicBezTo>
                  <a:cubicBezTo>
                    <a:pt x="1035" y="41"/>
                    <a:pt x="1043" y="44"/>
                    <a:pt x="1048" y="49"/>
                  </a:cubicBezTo>
                  <a:cubicBezTo>
                    <a:pt x="1050" y="51"/>
                    <a:pt x="1051" y="53"/>
                    <a:pt x="1052" y="55"/>
                  </a:cubicBezTo>
                  <a:cubicBezTo>
                    <a:pt x="1039" y="62"/>
                    <a:pt x="1039" y="62"/>
                    <a:pt x="1039" y="62"/>
                  </a:cubicBezTo>
                  <a:cubicBezTo>
                    <a:pt x="1038" y="59"/>
                    <a:pt x="1035" y="53"/>
                    <a:pt x="1028" y="53"/>
                  </a:cubicBezTo>
                  <a:cubicBezTo>
                    <a:pt x="1025" y="53"/>
                    <a:pt x="1023" y="55"/>
                    <a:pt x="1022" y="56"/>
                  </a:cubicBezTo>
                  <a:cubicBezTo>
                    <a:pt x="1018" y="60"/>
                    <a:pt x="1018" y="65"/>
                    <a:pt x="1018" y="67"/>
                  </a:cubicBezTo>
                  <a:cubicBezTo>
                    <a:pt x="1018" y="75"/>
                    <a:pt x="1021" y="82"/>
                    <a:pt x="1028" y="82"/>
                  </a:cubicBezTo>
                  <a:cubicBezTo>
                    <a:pt x="1036" y="82"/>
                    <a:pt x="1038" y="75"/>
                    <a:pt x="1039" y="74"/>
                  </a:cubicBezTo>
                  <a:cubicBezTo>
                    <a:pt x="1052" y="80"/>
                    <a:pt x="1052" y="80"/>
                    <a:pt x="1052" y="80"/>
                  </a:cubicBezTo>
                  <a:cubicBezTo>
                    <a:pt x="1051" y="83"/>
                    <a:pt x="1050" y="85"/>
                    <a:pt x="1047" y="87"/>
                  </a:cubicBezTo>
                  <a:cubicBezTo>
                    <a:pt x="1046" y="88"/>
                    <a:pt x="1045" y="89"/>
                    <a:pt x="1044" y="90"/>
                  </a:cubicBezTo>
                  <a:cubicBezTo>
                    <a:pt x="1059" y="90"/>
                    <a:pt x="1059" y="90"/>
                    <a:pt x="1059" y="90"/>
                  </a:cubicBezTo>
                  <a:cubicBezTo>
                    <a:pt x="1059" y="43"/>
                    <a:pt x="1059" y="43"/>
                    <a:pt x="1059" y="43"/>
                  </a:cubicBezTo>
                  <a:cubicBezTo>
                    <a:pt x="1075" y="43"/>
                    <a:pt x="1075" y="43"/>
                    <a:pt x="1075" y="43"/>
                  </a:cubicBezTo>
                  <a:cubicBezTo>
                    <a:pt x="1075" y="80"/>
                    <a:pt x="1075" y="80"/>
                    <a:pt x="1075" y="80"/>
                  </a:cubicBezTo>
                  <a:cubicBezTo>
                    <a:pt x="1096" y="80"/>
                    <a:pt x="1096" y="80"/>
                    <a:pt x="1096" y="80"/>
                  </a:cubicBezTo>
                  <a:cubicBezTo>
                    <a:pt x="1096" y="90"/>
                    <a:pt x="1096" y="90"/>
                    <a:pt x="1096" y="90"/>
                  </a:cubicBezTo>
                  <a:cubicBezTo>
                    <a:pt x="1123" y="90"/>
                    <a:pt x="1123" y="90"/>
                    <a:pt x="1123" y="90"/>
                  </a:cubicBezTo>
                  <a:cubicBezTo>
                    <a:pt x="1123" y="0"/>
                    <a:pt x="1123" y="0"/>
                    <a:pt x="112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EA76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2AFFA683-CAA4-AA18-DF0B-9A0C02143D9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524000" y="360000"/>
              <a:ext cx="147064" cy="172800"/>
            </a:xfrm>
            <a:prstGeom prst="rect">
              <a:avLst/>
            </a:prstGeom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59E71224-26F8-B42A-9227-AB3FEF563095}"/>
              </a:ext>
            </a:extLst>
          </p:cNvPr>
          <p:cNvSpPr txBox="1"/>
          <p:nvPr/>
        </p:nvSpPr>
        <p:spPr>
          <a:xfrm>
            <a:off x="239573" y="163468"/>
            <a:ext cx="70448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Cosmic-ray streaming instabilities</a:t>
            </a:r>
          </a:p>
        </p:txBody>
      </p:sp>
      <p:sp>
        <p:nvSpPr>
          <p:cNvPr id="7" name="TextBox 70">
            <a:extLst>
              <a:ext uri="{FF2B5EF4-FFF2-40B4-BE49-F238E27FC236}">
                <a16:creationId xmlns:a16="http://schemas.microsoft.com/office/drawing/2014/main" id="{33E90E7E-6313-AD33-E287-342A267452E0}"/>
              </a:ext>
            </a:extLst>
          </p:cNvPr>
          <p:cNvSpPr txBox="1"/>
          <p:nvPr/>
        </p:nvSpPr>
        <p:spPr>
          <a:xfrm>
            <a:off x="401445" y="984472"/>
            <a:ext cx="844898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Energy gain/loss during the quasi-linear diffusion is defined by the drift speed of the CR population compared to the wave phase speed (free energy).</a:t>
            </a:r>
          </a:p>
          <a:p>
            <a:endParaRPr lang="en-GB" sz="2000" dirty="0"/>
          </a:p>
          <a:p>
            <a:r>
              <a:rPr lang="en-GB" sz="2000" dirty="0"/>
              <a:t>Waves are driven unstable at a scale comparable to CR gyro-radius.</a:t>
            </a:r>
          </a:p>
          <a:p>
            <a:endParaRPr lang="en-GB" sz="2000" dirty="0"/>
          </a:p>
          <a:p>
            <a:r>
              <a:rPr lang="en-GB" sz="2000" dirty="0"/>
              <a:t>Through such instabilities, CRs can generate the scattering fluctuations themselves (self-regulation of transport).</a:t>
            </a:r>
          </a:p>
          <a:p>
            <a:endParaRPr lang="en-GB" sz="2000" noProof="0" dirty="0"/>
          </a:p>
        </p:txBody>
      </p:sp>
      <p:pic>
        <p:nvPicPr>
          <p:cNvPr id="4" name="Grafik 3" descr="Ein Bild, das Reihe, Diagramm enthält.&#10;&#10;KI-generierte Inhalte können fehlerhaft sein.">
            <a:extLst>
              <a:ext uri="{FF2B5EF4-FFF2-40B4-BE49-F238E27FC236}">
                <a16:creationId xmlns:a16="http://schemas.microsoft.com/office/drawing/2014/main" id="{F4A27F91-116B-8E85-EA98-681D4C3661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1333" y="3220057"/>
            <a:ext cx="5659967" cy="1923443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00B6ED02-CC46-B099-9B94-86166FA0434A}"/>
              </a:ext>
            </a:extLst>
          </p:cNvPr>
          <p:cNvSpPr txBox="1"/>
          <p:nvPr/>
        </p:nvSpPr>
        <p:spPr>
          <a:xfrm>
            <a:off x="401445" y="3369946"/>
            <a:ext cx="29005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Particle-in-cell simulations show consistent resonant scattering behaviour (plus nonlinear trapping etc.).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0213D969-2727-6942-FA8A-A5F704CA1FA7}"/>
              </a:ext>
            </a:extLst>
          </p:cNvPr>
          <p:cNvSpPr txBox="1"/>
          <p:nvPr/>
        </p:nvSpPr>
        <p:spPr>
          <a:xfrm>
            <a:off x="401445" y="4772283"/>
            <a:ext cx="306988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dirty="0"/>
              <a:t>(Different times: red, green, yellow, blue; Holcomb &amp; </a:t>
            </a:r>
            <a:r>
              <a:rPr lang="en-GB" sz="1050" dirty="0" err="1"/>
              <a:t>Spitkovsky</a:t>
            </a:r>
            <a:r>
              <a:rPr lang="en-GB" sz="1050" dirty="0"/>
              <a:t>, 2019)</a:t>
            </a:r>
          </a:p>
        </p:txBody>
      </p:sp>
    </p:spTree>
    <p:extLst>
      <p:ext uri="{BB962C8B-B14F-4D97-AF65-F5344CB8AC3E}">
        <p14:creationId xmlns:p14="http://schemas.microsoft.com/office/powerpoint/2010/main" val="299777522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0" y="-1588"/>
            <a:ext cx="9144000" cy="741363"/>
            <a:chOff x="0" y="-1588"/>
            <a:chExt cx="9144000" cy="741363"/>
          </a:xfrm>
        </p:grpSpPr>
        <p:sp>
          <p:nvSpPr>
            <p:cNvPr id="16" name="Freeform 5"/>
            <p:cNvSpPr>
              <a:spLocks/>
            </p:cNvSpPr>
            <p:nvPr/>
          </p:nvSpPr>
          <p:spPr bwMode="auto">
            <a:xfrm>
              <a:off x="0" y="-1588"/>
              <a:ext cx="9144000" cy="741363"/>
            </a:xfrm>
            <a:custGeom>
              <a:avLst/>
              <a:gdLst>
                <a:gd name="T0" fmla="*/ 0 w 1123"/>
                <a:gd name="T1" fmla="*/ 0 h 90"/>
                <a:gd name="T2" fmla="*/ 0 w 1123"/>
                <a:gd name="T3" fmla="*/ 90 h 90"/>
                <a:gd name="T4" fmla="*/ 957 w 1123"/>
                <a:gd name="T5" fmla="*/ 90 h 90"/>
                <a:gd name="T6" fmla="*/ 955 w 1123"/>
                <a:gd name="T7" fmla="*/ 89 h 90"/>
                <a:gd name="T8" fmla="*/ 949 w 1123"/>
                <a:gd name="T9" fmla="*/ 73 h 90"/>
                <a:gd name="T10" fmla="*/ 949 w 1123"/>
                <a:gd name="T11" fmla="*/ 43 h 90"/>
                <a:gd name="T12" fmla="*/ 966 w 1123"/>
                <a:gd name="T13" fmla="*/ 43 h 90"/>
                <a:gd name="T14" fmla="*/ 966 w 1123"/>
                <a:gd name="T15" fmla="*/ 74 h 90"/>
                <a:gd name="T16" fmla="*/ 967 w 1123"/>
                <a:gd name="T17" fmla="*/ 80 h 90"/>
                <a:gd name="T18" fmla="*/ 973 w 1123"/>
                <a:gd name="T19" fmla="*/ 82 h 90"/>
                <a:gd name="T20" fmla="*/ 978 w 1123"/>
                <a:gd name="T21" fmla="*/ 80 h 90"/>
                <a:gd name="T22" fmla="*/ 980 w 1123"/>
                <a:gd name="T23" fmla="*/ 74 h 90"/>
                <a:gd name="T24" fmla="*/ 980 w 1123"/>
                <a:gd name="T25" fmla="*/ 43 h 90"/>
                <a:gd name="T26" fmla="*/ 996 w 1123"/>
                <a:gd name="T27" fmla="*/ 43 h 90"/>
                <a:gd name="T28" fmla="*/ 996 w 1123"/>
                <a:gd name="T29" fmla="*/ 70 h 90"/>
                <a:gd name="T30" fmla="*/ 990 w 1123"/>
                <a:gd name="T31" fmla="*/ 89 h 90"/>
                <a:gd name="T32" fmla="*/ 988 w 1123"/>
                <a:gd name="T33" fmla="*/ 90 h 90"/>
                <a:gd name="T34" fmla="*/ 1012 w 1123"/>
                <a:gd name="T35" fmla="*/ 90 h 90"/>
                <a:gd name="T36" fmla="*/ 1002 w 1123"/>
                <a:gd name="T37" fmla="*/ 68 h 90"/>
                <a:gd name="T38" fmla="*/ 1028 w 1123"/>
                <a:gd name="T39" fmla="*/ 41 h 90"/>
                <a:gd name="T40" fmla="*/ 1048 w 1123"/>
                <a:gd name="T41" fmla="*/ 49 h 90"/>
                <a:gd name="T42" fmla="*/ 1052 w 1123"/>
                <a:gd name="T43" fmla="*/ 55 h 90"/>
                <a:gd name="T44" fmla="*/ 1039 w 1123"/>
                <a:gd name="T45" fmla="*/ 62 h 90"/>
                <a:gd name="T46" fmla="*/ 1028 w 1123"/>
                <a:gd name="T47" fmla="*/ 53 h 90"/>
                <a:gd name="T48" fmla="*/ 1022 w 1123"/>
                <a:gd name="T49" fmla="*/ 56 h 90"/>
                <a:gd name="T50" fmla="*/ 1018 w 1123"/>
                <a:gd name="T51" fmla="*/ 67 h 90"/>
                <a:gd name="T52" fmla="*/ 1028 w 1123"/>
                <a:gd name="T53" fmla="*/ 82 h 90"/>
                <a:gd name="T54" fmla="*/ 1039 w 1123"/>
                <a:gd name="T55" fmla="*/ 74 h 90"/>
                <a:gd name="T56" fmla="*/ 1052 w 1123"/>
                <a:gd name="T57" fmla="*/ 80 h 90"/>
                <a:gd name="T58" fmla="*/ 1047 w 1123"/>
                <a:gd name="T59" fmla="*/ 87 h 90"/>
                <a:gd name="T60" fmla="*/ 1044 w 1123"/>
                <a:gd name="T61" fmla="*/ 90 h 90"/>
                <a:gd name="T62" fmla="*/ 1059 w 1123"/>
                <a:gd name="T63" fmla="*/ 90 h 90"/>
                <a:gd name="T64" fmla="*/ 1059 w 1123"/>
                <a:gd name="T65" fmla="*/ 43 h 90"/>
                <a:gd name="T66" fmla="*/ 1075 w 1123"/>
                <a:gd name="T67" fmla="*/ 43 h 90"/>
                <a:gd name="T68" fmla="*/ 1075 w 1123"/>
                <a:gd name="T69" fmla="*/ 80 h 90"/>
                <a:gd name="T70" fmla="*/ 1096 w 1123"/>
                <a:gd name="T71" fmla="*/ 80 h 90"/>
                <a:gd name="T72" fmla="*/ 1096 w 1123"/>
                <a:gd name="T73" fmla="*/ 90 h 90"/>
                <a:gd name="T74" fmla="*/ 1123 w 1123"/>
                <a:gd name="T75" fmla="*/ 90 h 90"/>
                <a:gd name="T76" fmla="*/ 1123 w 1123"/>
                <a:gd name="T77" fmla="*/ 0 h 90"/>
                <a:gd name="T78" fmla="*/ 0 w 1123"/>
                <a:gd name="T79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123" h="90">
                  <a:moveTo>
                    <a:pt x="0" y="0"/>
                  </a:moveTo>
                  <a:cubicBezTo>
                    <a:pt x="0" y="90"/>
                    <a:pt x="0" y="90"/>
                    <a:pt x="0" y="90"/>
                  </a:cubicBezTo>
                  <a:cubicBezTo>
                    <a:pt x="957" y="90"/>
                    <a:pt x="957" y="90"/>
                    <a:pt x="957" y="90"/>
                  </a:cubicBezTo>
                  <a:cubicBezTo>
                    <a:pt x="956" y="90"/>
                    <a:pt x="955" y="89"/>
                    <a:pt x="955" y="89"/>
                  </a:cubicBezTo>
                  <a:cubicBezTo>
                    <a:pt x="950" y="84"/>
                    <a:pt x="950" y="78"/>
                    <a:pt x="949" y="73"/>
                  </a:cubicBezTo>
                  <a:cubicBezTo>
                    <a:pt x="949" y="43"/>
                    <a:pt x="949" y="43"/>
                    <a:pt x="949" y="43"/>
                  </a:cubicBezTo>
                  <a:cubicBezTo>
                    <a:pt x="966" y="43"/>
                    <a:pt x="966" y="43"/>
                    <a:pt x="966" y="43"/>
                  </a:cubicBezTo>
                  <a:cubicBezTo>
                    <a:pt x="966" y="74"/>
                    <a:pt x="966" y="74"/>
                    <a:pt x="966" y="74"/>
                  </a:cubicBezTo>
                  <a:cubicBezTo>
                    <a:pt x="966" y="76"/>
                    <a:pt x="966" y="79"/>
                    <a:pt x="967" y="80"/>
                  </a:cubicBezTo>
                  <a:cubicBezTo>
                    <a:pt x="969" y="82"/>
                    <a:pt x="971" y="82"/>
                    <a:pt x="973" y="82"/>
                  </a:cubicBezTo>
                  <a:cubicBezTo>
                    <a:pt x="975" y="82"/>
                    <a:pt x="977" y="81"/>
                    <a:pt x="978" y="80"/>
                  </a:cubicBezTo>
                  <a:cubicBezTo>
                    <a:pt x="979" y="79"/>
                    <a:pt x="980" y="76"/>
                    <a:pt x="980" y="74"/>
                  </a:cubicBezTo>
                  <a:cubicBezTo>
                    <a:pt x="980" y="43"/>
                    <a:pt x="980" y="43"/>
                    <a:pt x="980" y="43"/>
                  </a:cubicBezTo>
                  <a:cubicBezTo>
                    <a:pt x="996" y="43"/>
                    <a:pt x="996" y="43"/>
                    <a:pt x="996" y="43"/>
                  </a:cubicBezTo>
                  <a:cubicBezTo>
                    <a:pt x="996" y="70"/>
                    <a:pt x="996" y="70"/>
                    <a:pt x="996" y="70"/>
                  </a:cubicBezTo>
                  <a:cubicBezTo>
                    <a:pt x="996" y="75"/>
                    <a:pt x="996" y="83"/>
                    <a:pt x="990" y="89"/>
                  </a:cubicBezTo>
                  <a:cubicBezTo>
                    <a:pt x="989" y="89"/>
                    <a:pt x="989" y="90"/>
                    <a:pt x="988" y="90"/>
                  </a:cubicBezTo>
                  <a:cubicBezTo>
                    <a:pt x="1012" y="90"/>
                    <a:pt x="1012" y="90"/>
                    <a:pt x="1012" y="90"/>
                  </a:cubicBezTo>
                  <a:cubicBezTo>
                    <a:pt x="1005" y="85"/>
                    <a:pt x="1002" y="76"/>
                    <a:pt x="1002" y="68"/>
                  </a:cubicBezTo>
                  <a:cubicBezTo>
                    <a:pt x="1002" y="55"/>
                    <a:pt x="1011" y="41"/>
                    <a:pt x="1028" y="41"/>
                  </a:cubicBezTo>
                  <a:cubicBezTo>
                    <a:pt x="1035" y="41"/>
                    <a:pt x="1043" y="44"/>
                    <a:pt x="1048" y="49"/>
                  </a:cubicBezTo>
                  <a:cubicBezTo>
                    <a:pt x="1050" y="51"/>
                    <a:pt x="1051" y="53"/>
                    <a:pt x="1052" y="55"/>
                  </a:cubicBezTo>
                  <a:cubicBezTo>
                    <a:pt x="1039" y="62"/>
                    <a:pt x="1039" y="62"/>
                    <a:pt x="1039" y="62"/>
                  </a:cubicBezTo>
                  <a:cubicBezTo>
                    <a:pt x="1038" y="59"/>
                    <a:pt x="1035" y="53"/>
                    <a:pt x="1028" y="53"/>
                  </a:cubicBezTo>
                  <a:cubicBezTo>
                    <a:pt x="1025" y="53"/>
                    <a:pt x="1023" y="55"/>
                    <a:pt x="1022" y="56"/>
                  </a:cubicBezTo>
                  <a:cubicBezTo>
                    <a:pt x="1018" y="60"/>
                    <a:pt x="1018" y="65"/>
                    <a:pt x="1018" y="67"/>
                  </a:cubicBezTo>
                  <a:cubicBezTo>
                    <a:pt x="1018" y="75"/>
                    <a:pt x="1021" y="82"/>
                    <a:pt x="1028" y="82"/>
                  </a:cubicBezTo>
                  <a:cubicBezTo>
                    <a:pt x="1036" y="82"/>
                    <a:pt x="1038" y="75"/>
                    <a:pt x="1039" y="74"/>
                  </a:cubicBezTo>
                  <a:cubicBezTo>
                    <a:pt x="1052" y="80"/>
                    <a:pt x="1052" y="80"/>
                    <a:pt x="1052" y="80"/>
                  </a:cubicBezTo>
                  <a:cubicBezTo>
                    <a:pt x="1051" y="83"/>
                    <a:pt x="1050" y="85"/>
                    <a:pt x="1047" y="87"/>
                  </a:cubicBezTo>
                  <a:cubicBezTo>
                    <a:pt x="1046" y="88"/>
                    <a:pt x="1045" y="89"/>
                    <a:pt x="1044" y="90"/>
                  </a:cubicBezTo>
                  <a:cubicBezTo>
                    <a:pt x="1059" y="90"/>
                    <a:pt x="1059" y="90"/>
                    <a:pt x="1059" y="90"/>
                  </a:cubicBezTo>
                  <a:cubicBezTo>
                    <a:pt x="1059" y="43"/>
                    <a:pt x="1059" y="43"/>
                    <a:pt x="1059" y="43"/>
                  </a:cubicBezTo>
                  <a:cubicBezTo>
                    <a:pt x="1075" y="43"/>
                    <a:pt x="1075" y="43"/>
                    <a:pt x="1075" y="43"/>
                  </a:cubicBezTo>
                  <a:cubicBezTo>
                    <a:pt x="1075" y="80"/>
                    <a:pt x="1075" y="80"/>
                    <a:pt x="1075" y="80"/>
                  </a:cubicBezTo>
                  <a:cubicBezTo>
                    <a:pt x="1096" y="80"/>
                    <a:pt x="1096" y="80"/>
                    <a:pt x="1096" y="80"/>
                  </a:cubicBezTo>
                  <a:cubicBezTo>
                    <a:pt x="1096" y="90"/>
                    <a:pt x="1096" y="90"/>
                    <a:pt x="1096" y="90"/>
                  </a:cubicBezTo>
                  <a:cubicBezTo>
                    <a:pt x="1123" y="90"/>
                    <a:pt x="1123" y="90"/>
                    <a:pt x="1123" y="90"/>
                  </a:cubicBezTo>
                  <a:cubicBezTo>
                    <a:pt x="1123" y="0"/>
                    <a:pt x="1123" y="0"/>
                    <a:pt x="112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EA76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524000" y="360000"/>
              <a:ext cx="147064" cy="172800"/>
            </a:xfrm>
            <a:prstGeom prst="rect">
              <a:avLst/>
            </a:prstGeom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BC94C35D-DBC4-F140-B934-9222F8F032D0}"/>
              </a:ext>
            </a:extLst>
          </p:cNvPr>
          <p:cNvSpPr txBox="1"/>
          <p:nvPr/>
        </p:nvSpPr>
        <p:spPr>
          <a:xfrm>
            <a:off x="239573" y="163468"/>
            <a:ext cx="70448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>
                <a:solidFill>
                  <a:schemeClr val="bg1"/>
                </a:solidFill>
              </a:rPr>
              <a:t>HelioSwarm</a:t>
            </a:r>
            <a:r>
              <a:rPr lang="en-GB" dirty="0">
                <a:solidFill>
                  <a:schemeClr val="bg1"/>
                </a:solidFill>
              </a:rPr>
              <a:t>: multi-point study of plasma turbulence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C42BF74-199B-C946-947F-82316E15E1A5}"/>
              </a:ext>
            </a:extLst>
          </p:cNvPr>
          <p:cNvSpPr txBox="1"/>
          <p:nvPr/>
        </p:nvSpPr>
        <p:spPr>
          <a:xfrm>
            <a:off x="4604286" y="846560"/>
            <a:ext cx="44520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u="sng" dirty="0"/>
              <a:t>Challenges</a:t>
            </a:r>
            <a:r>
              <a:rPr lang="en-GB" dirty="0"/>
              <a:t>: AIT, swarm operations, telemetry</a:t>
            </a:r>
          </a:p>
        </p:txBody>
      </p:sp>
      <p:pic>
        <p:nvPicPr>
          <p:cNvPr id="9" name="quad_v0" descr="quad_v0">
            <a:hlinkClick r:id="" action="ppaction://media"/>
            <a:extLst>
              <a:ext uri="{FF2B5EF4-FFF2-40B4-BE49-F238E27FC236}">
                <a16:creationId xmlns:a16="http://schemas.microsoft.com/office/drawing/2014/main" id="{6791616F-D3C1-3BF5-6B0F-63E2289DBDB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0" y="739775"/>
            <a:ext cx="4452054" cy="2939008"/>
          </a:xfrm>
          <a:prstGeom prst="rect">
            <a:avLst/>
          </a:prstGeom>
        </p:spPr>
      </p:pic>
      <p:pic>
        <p:nvPicPr>
          <p:cNvPr id="3" name="Google Shape;680;g1146c39f747_0_37">
            <a:extLst>
              <a:ext uri="{FF2B5EF4-FFF2-40B4-BE49-F238E27FC236}">
                <a16:creationId xmlns:a16="http://schemas.microsoft.com/office/drawing/2014/main" id="{9ADF8D14-4FE6-6D63-7E20-E83983533BC3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600177" y="1599677"/>
            <a:ext cx="3543823" cy="3543823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681;g1146c39f747_0_37">
            <a:extLst>
              <a:ext uri="{FF2B5EF4-FFF2-40B4-BE49-F238E27FC236}">
                <a16:creationId xmlns:a16="http://schemas.microsoft.com/office/drawing/2014/main" id="{3D480066-2944-E0F0-DD16-6D063EE50CC6}"/>
              </a:ext>
            </a:extLst>
          </p:cNvPr>
          <p:cNvSpPr txBox="1"/>
          <p:nvPr/>
        </p:nvSpPr>
        <p:spPr>
          <a:xfrm>
            <a:off x="4030530" y="4897104"/>
            <a:ext cx="2182500" cy="353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1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Arzamasskiy</a:t>
            </a:r>
            <a:r>
              <a:rPr lang="en-US" sz="11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et al., 2019)</a:t>
            </a:r>
            <a:endParaRPr sz="11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86613BE-681B-BCF1-C49A-C5505570DE10}"/>
              </a:ext>
            </a:extLst>
          </p:cNvPr>
          <p:cNvSpPr txBox="1"/>
          <p:nvPr/>
        </p:nvSpPr>
        <p:spPr>
          <a:xfrm>
            <a:off x="130515" y="3696775"/>
            <a:ext cx="53820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Launch of 9 spacecraft in 2029.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Goals: reveal the 3D spatial structure and dynamics of </a:t>
            </a:r>
            <a:r>
              <a:rPr lang="en-GB" i="1" dirty="0"/>
              <a:t>turbulence</a:t>
            </a:r>
            <a:r>
              <a:rPr lang="en-GB" dirty="0"/>
              <a:t>; ascertain impact of turbulence near boundaries and large-scale structures.</a:t>
            </a:r>
          </a:p>
        </p:txBody>
      </p:sp>
    </p:spTree>
    <p:extLst>
      <p:ext uri="{BB962C8B-B14F-4D97-AF65-F5344CB8AC3E}">
        <p14:creationId xmlns:p14="http://schemas.microsoft.com/office/powerpoint/2010/main" val="1682148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1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0" y="-1588"/>
            <a:ext cx="9144000" cy="741363"/>
            <a:chOff x="0" y="-1588"/>
            <a:chExt cx="9144000" cy="741363"/>
          </a:xfrm>
        </p:grpSpPr>
        <p:sp>
          <p:nvSpPr>
            <p:cNvPr id="16" name="Freeform 5"/>
            <p:cNvSpPr>
              <a:spLocks/>
            </p:cNvSpPr>
            <p:nvPr/>
          </p:nvSpPr>
          <p:spPr bwMode="auto">
            <a:xfrm>
              <a:off x="0" y="-1588"/>
              <a:ext cx="9144000" cy="741363"/>
            </a:xfrm>
            <a:custGeom>
              <a:avLst/>
              <a:gdLst>
                <a:gd name="T0" fmla="*/ 0 w 1123"/>
                <a:gd name="T1" fmla="*/ 0 h 90"/>
                <a:gd name="T2" fmla="*/ 0 w 1123"/>
                <a:gd name="T3" fmla="*/ 90 h 90"/>
                <a:gd name="T4" fmla="*/ 957 w 1123"/>
                <a:gd name="T5" fmla="*/ 90 h 90"/>
                <a:gd name="T6" fmla="*/ 955 w 1123"/>
                <a:gd name="T7" fmla="*/ 89 h 90"/>
                <a:gd name="T8" fmla="*/ 949 w 1123"/>
                <a:gd name="T9" fmla="*/ 73 h 90"/>
                <a:gd name="T10" fmla="*/ 949 w 1123"/>
                <a:gd name="T11" fmla="*/ 43 h 90"/>
                <a:gd name="T12" fmla="*/ 966 w 1123"/>
                <a:gd name="T13" fmla="*/ 43 h 90"/>
                <a:gd name="T14" fmla="*/ 966 w 1123"/>
                <a:gd name="T15" fmla="*/ 74 h 90"/>
                <a:gd name="T16" fmla="*/ 967 w 1123"/>
                <a:gd name="T17" fmla="*/ 80 h 90"/>
                <a:gd name="T18" fmla="*/ 973 w 1123"/>
                <a:gd name="T19" fmla="*/ 82 h 90"/>
                <a:gd name="T20" fmla="*/ 978 w 1123"/>
                <a:gd name="T21" fmla="*/ 80 h 90"/>
                <a:gd name="T22" fmla="*/ 980 w 1123"/>
                <a:gd name="T23" fmla="*/ 74 h 90"/>
                <a:gd name="T24" fmla="*/ 980 w 1123"/>
                <a:gd name="T25" fmla="*/ 43 h 90"/>
                <a:gd name="T26" fmla="*/ 996 w 1123"/>
                <a:gd name="T27" fmla="*/ 43 h 90"/>
                <a:gd name="T28" fmla="*/ 996 w 1123"/>
                <a:gd name="T29" fmla="*/ 70 h 90"/>
                <a:gd name="T30" fmla="*/ 990 w 1123"/>
                <a:gd name="T31" fmla="*/ 89 h 90"/>
                <a:gd name="T32" fmla="*/ 988 w 1123"/>
                <a:gd name="T33" fmla="*/ 90 h 90"/>
                <a:gd name="T34" fmla="*/ 1012 w 1123"/>
                <a:gd name="T35" fmla="*/ 90 h 90"/>
                <a:gd name="T36" fmla="*/ 1002 w 1123"/>
                <a:gd name="T37" fmla="*/ 68 h 90"/>
                <a:gd name="T38" fmla="*/ 1028 w 1123"/>
                <a:gd name="T39" fmla="*/ 41 h 90"/>
                <a:gd name="T40" fmla="*/ 1048 w 1123"/>
                <a:gd name="T41" fmla="*/ 49 h 90"/>
                <a:gd name="T42" fmla="*/ 1052 w 1123"/>
                <a:gd name="T43" fmla="*/ 55 h 90"/>
                <a:gd name="T44" fmla="*/ 1039 w 1123"/>
                <a:gd name="T45" fmla="*/ 62 h 90"/>
                <a:gd name="T46" fmla="*/ 1028 w 1123"/>
                <a:gd name="T47" fmla="*/ 53 h 90"/>
                <a:gd name="T48" fmla="*/ 1022 w 1123"/>
                <a:gd name="T49" fmla="*/ 56 h 90"/>
                <a:gd name="T50" fmla="*/ 1018 w 1123"/>
                <a:gd name="T51" fmla="*/ 67 h 90"/>
                <a:gd name="T52" fmla="*/ 1028 w 1123"/>
                <a:gd name="T53" fmla="*/ 82 h 90"/>
                <a:gd name="T54" fmla="*/ 1039 w 1123"/>
                <a:gd name="T55" fmla="*/ 74 h 90"/>
                <a:gd name="T56" fmla="*/ 1052 w 1123"/>
                <a:gd name="T57" fmla="*/ 80 h 90"/>
                <a:gd name="T58" fmla="*/ 1047 w 1123"/>
                <a:gd name="T59" fmla="*/ 87 h 90"/>
                <a:gd name="T60" fmla="*/ 1044 w 1123"/>
                <a:gd name="T61" fmla="*/ 90 h 90"/>
                <a:gd name="T62" fmla="*/ 1059 w 1123"/>
                <a:gd name="T63" fmla="*/ 90 h 90"/>
                <a:gd name="T64" fmla="*/ 1059 w 1123"/>
                <a:gd name="T65" fmla="*/ 43 h 90"/>
                <a:gd name="T66" fmla="*/ 1075 w 1123"/>
                <a:gd name="T67" fmla="*/ 43 h 90"/>
                <a:gd name="T68" fmla="*/ 1075 w 1123"/>
                <a:gd name="T69" fmla="*/ 80 h 90"/>
                <a:gd name="T70" fmla="*/ 1096 w 1123"/>
                <a:gd name="T71" fmla="*/ 80 h 90"/>
                <a:gd name="T72" fmla="*/ 1096 w 1123"/>
                <a:gd name="T73" fmla="*/ 90 h 90"/>
                <a:gd name="T74" fmla="*/ 1123 w 1123"/>
                <a:gd name="T75" fmla="*/ 90 h 90"/>
                <a:gd name="T76" fmla="*/ 1123 w 1123"/>
                <a:gd name="T77" fmla="*/ 0 h 90"/>
                <a:gd name="T78" fmla="*/ 0 w 1123"/>
                <a:gd name="T79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123" h="90">
                  <a:moveTo>
                    <a:pt x="0" y="0"/>
                  </a:moveTo>
                  <a:cubicBezTo>
                    <a:pt x="0" y="90"/>
                    <a:pt x="0" y="90"/>
                    <a:pt x="0" y="90"/>
                  </a:cubicBezTo>
                  <a:cubicBezTo>
                    <a:pt x="957" y="90"/>
                    <a:pt x="957" y="90"/>
                    <a:pt x="957" y="90"/>
                  </a:cubicBezTo>
                  <a:cubicBezTo>
                    <a:pt x="956" y="90"/>
                    <a:pt x="955" y="89"/>
                    <a:pt x="955" y="89"/>
                  </a:cubicBezTo>
                  <a:cubicBezTo>
                    <a:pt x="950" y="84"/>
                    <a:pt x="950" y="78"/>
                    <a:pt x="949" y="73"/>
                  </a:cubicBezTo>
                  <a:cubicBezTo>
                    <a:pt x="949" y="43"/>
                    <a:pt x="949" y="43"/>
                    <a:pt x="949" y="43"/>
                  </a:cubicBezTo>
                  <a:cubicBezTo>
                    <a:pt x="966" y="43"/>
                    <a:pt x="966" y="43"/>
                    <a:pt x="966" y="43"/>
                  </a:cubicBezTo>
                  <a:cubicBezTo>
                    <a:pt x="966" y="74"/>
                    <a:pt x="966" y="74"/>
                    <a:pt x="966" y="74"/>
                  </a:cubicBezTo>
                  <a:cubicBezTo>
                    <a:pt x="966" y="76"/>
                    <a:pt x="966" y="79"/>
                    <a:pt x="967" y="80"/>
                  </a:cubicBezTo>
                  <a:cubicBezTo>
                    <a:pt x="969" y="82"/>
                    <a:pt x="971" y="82"/>
                    <a:pt x="973" y="82"/>
                  </a:cubicBezTo>
                  <a:cubicBezTo>
                    <a:pt x="975" y="82"/>
                    <a:pt x="977" y="81"/>
                    <a:pt x="978" y="80"/>
                  </a:cubicBezTo>
                  <a:cubicBezTo>
                    <a:pt x="979" y="79"/>
                    <a:pt x="980" y="76"/>
                    <a:pt x="980" y="74"/>
                  </a:cubicBezTo>
                  <a:cubicBezTo>
                    <a:pt x="980" y="43"/>
                    <a:pt x="980" y="43"/>
                    <a:pt x="980" y="43"/>
                  </a:cubicBezTo>
                  <a:cubicBezTo>
                    <a:pt x="996" y="43"/>
                    <a:pt x="996" y="43"/>
                    <a:pt x="996" y="43"/>
                  </a:cubicBezTo>
                  <a:cubicBezTo>
                    <a:pt x="996" y="70"/>
                    <a:pt x="996" y="70"/>
                    <a:pt x="996" y="70"/>
                  </a:cubicBezTo>
                  <a:cubicBezTo>
                    <a:pt x="996" y="75"/>
                    <a:pt x="996" y="83"/>
                    <a:pt x="990" y="89"/>
                  </a:cubicBezTo>
                  <a:cubicBezTo>
                    <a:pt x="989" y="89"/>
                    <a:pt x="989" y="90"/>
                    <a:pt x="988" y="90"/>
                  </a:cubicBezTo>
                  <a:cubicBezTo>
                    <a:pt x="1012" y="90"/>
                    <a:pt x="1012" y="90"/>
                    <a:pt x="1012" y="90"/>
                  </a:cubicBezTo>
                  <a:cubicBezTo>
                    <a:pt x="1005" y="85"/>
                    <a:pt x="1002" y="76"/>
                    <a:pt x="1002" y="68"/>
                  </a:cubicBezTo>
                  <a:cubicBezTo>
                    <a:pt x="1002" y="55"/>
                    <a:pt x="1011" y="41"/>
                    <a:pt x="1028" y="41"/>
                  </a:cubicBezTo>
                  <a:cubicBezTo>
                    <a:pt x="1035" y="41"/>
                    <a:pt x="1043" y="44"/>
                    <a:pt x="1048" y="49"/>
                  </a:cubicBezTo>
                  <a:cubicBezTo>
                    <a:pt x="1050" y="51"/>
                    <a:pt x="1051" y="53"/>
                    <a:pt x="1052" y="55"/>
                  </a:cubicBezTo>
                  <a:cubicBezTo>
                    <a:pt x="1039" y="62"/>
                    <a:pt x="1039" y="62"/>
                    <a:pt x="1039" y="62"/>
                  </a:cubicBezTo>
                  <a:cubicBezTo>
                    <a:pt x="1038" y="59"/>
                    <a:pt x="1035" y="53"/>
                    <a:pt x="1028" y="53"/>
                  </a:cubicBezTo>
                  <a:cubicBezTo>
                    <a:pt x="1025" y="53"/>
                    <a:pt x="1023" y="55"/>
                    <a:pt x="1022" y="56"/>
                  </a:cubicBezTo>
                  <a:cubicBezTo>
                    <a:pt x="1018" y="60"/>
                    <a:pt x="1018" y="65"/>
                    <a:pt x="1018" y="67"/>
                  </a:cubicBezTo>
                  <a:cubicBezTo>
                    <a:pt x="1018" y="75"/>
                    <a:pt x="1021" y="82"/>
                    <a:pt x="1028" y="82"/>
                  </a:cubicBezTo>
                  <a:cubicBezTo>
                    <a:pt x="1036" y="82"/>
                    <a:pt x="1038" y="75"/>
                    <a:pt x="1039" y="74"/>
                  </a:cubicBezTo>
                  <a:cubicBezTo>
                    <a:pt x="1052" y="80"/>
                    <a:pt x="1052" y="80"/>
                    <a:pt x="1052" y="80"/>
                  </a:cubicBezTo>
                  <a:cubicBezTo>
                    <a:pt x="1051" y="83"/>
                    <a:pt x="1050" y="85"/>
                    <a:pt x="1047" y="87"/>
                  </a:cubicBezTo>
                  <a:cubicBezTo>
                    <a:pt x="1046" y="88"/>
                    <a:pt x="1045" y="89"/>
                    <a:pt x="1044" y="90"/>
                  </a:cubicBezTo>
                  <a:cubicBezTo>
                    <a:pt x="1059" y="90"/>
                    <a:pt x="1059" y="90"/>
                    <a:pt x="1059" y="90"/>
                  </a:cubicBezTo>
                  <a:cubicBezTo>
                    <a:pt x="1059" y="43"/>
                    <a:pt x="1059" y="43"/>
                    <a:pt x="1059" y="43"/>
                  </a:cubicBezTo>
                  <a:cubicBezTo>
                    <a:pt x="1075" y="43"/>
                    <a:pt x="1075" y="43"/>
                    <a:pt x="1075" y="43"/>
                  </a:cubicBezTo>
                  <a:cubicBezTo>
                    <a:pt x="1075" y="80"/>
                    <a:pt x="1075" y="80"/>
                    <a:pt x="1075" y="80"/>
                  </a:cubicBezTo>
                  <a:cubicBezTo>
                    <a:pt x="1096" y="80"/>
                    <a:pt x="1096" y="80"/>
                    <a:pt x="1096" y="80"/>
                  </a:cubicBezTo>
                  <a:cubicBezTo>
                    <a:pt x="1096" y="90"/>
                    <a:pt x="1096" y="90"/>
                    <a:pt x="1096" y="90"/>
                  </a:cubicBezTo>
                  <a:cubicBezTo>
                    <a:pt x="1123" y="90"/>
                    <a:pt x="1123" y="90"/>
                    <a:pt x="1123" y="90"/>
                  </a:cubicBezTo>
                  <a:cubicBezTo>
                    <a:pt x="1123" y="0"/>
                    <a:pt x="1123" y="0"/>
                    <a:pt x="112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EA76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524000" y="360000"/>
              <a:ext cx="147064" cy="172800"/>
            </a:xfrm>
            <a:prstGeom prst="rect">
              <a:avLst/>
            </a:prstGeom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BC94C35D-DBC4-F140-B934-9222F8F032D0}"/>
              </a:ext>
            </a:extLst>
          </p:cNvPr>
          <p:cNvSpPr txBox="1"/>
          <p:nvPr/>
        </p:nvSpPr>
        <p:spPr>
          <a:xfrm>
            <a:off x="239573" y="163468"/>
            <a:ext cx="70448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>
                <a:solidFill>
                  <a:schemeClr val="bg1"/>
                </a:solidFill>
              </a:rPr>
              <a:t>HelioSwarm</a:t>
            </a:r>
            <a:r>
              <a:rPr lang="en-GB" dirty="0">
                <a:solidFill>
                  <a:schemeClr val="bg1"/>
                </a:solidFill>
              </a:rPr>
              <a:t>: multi-point study of plasma turbulence</a:t>
            </a:r>
          </a:p>
        </p:txBody>
      </p:sp>
      <p:pic>
        <p:nvPicPr>
          <p:cNvPr id="2" name="Google Shape;351;ga89c46a07a_0_0">
            <a:extLst>
              <a:ext uri="{FF2B5EF4-FFF2-40B4-BE49-F238E27FC236}">
                <a16:creationId xmlns:a16="http://schemas.microsoft.com/office/drawing/2014/main" id="{707B7773-EA3F-A931-0CC1-4BF3CFAC9C6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4971" y="739774"/>
            <a:ext cx="9103918" cy="2206625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356;ga89c46a07a_0_0">
            <a:extLst>
              <a:ext uri="{FF2B5EF4-FFF2-40B4-BE49-F238E27FC236}">
                <a16:creationId xmlns:a16="http://schemas.microsoft.com/office/drawing/2014/main" id="{827DF45D-0B63-9BF4-2A07-34BF276ADC0B}"/>
              </a:ext>
            </a:extLst>
          </p:cNvPr>
          <p:cNvSpPr txBox="1"/>
          <p:nvPr/>
        </p:nvSpPr>
        <p:spPr>
          <a:xfrm>
            <a:off x="239573" y="3378027"/>
            <a:ext cx="4201642" cy="1292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An electron electrostatic </a:t>
            </a:r>
            <a:r>
              <a:rPr lang="en-US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analyser</a:t>
            </a:r>
            <a:r>
              <a:rPr lang="en-US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, led by Phyllis Whittlesey (UC Berkeley), is included as a Student Collaboration Option for installation on the Hub.</a:t>
            </a:r>
            <a:endParaRPr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012273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0" y="-1588"/>
            <a:ext cx="9144000" cy="741363"/>
            <a:chOff x="0" y="-1588"/>
            <a:chExt cx="9144000" cy="741363"/>
          </a:xfrm>
        </p:grpSpPr>
        <p:sp>
          <p:nvSpPr>
            <p:cNvPr id="16" name="Freeform 5"/>
            <p:cNvSpPr>
              <a:spLocks/>
            </p:cNvSpPr>
            <p:nvPr/>
          </p:nvSpPr>
          <p:spPr bwMode="auto">
            <a:xfrm>
              <a:off x="0" y="-1588"/>
              <a:ext cx="9144000" cy="741363"/>
            </a:xfrm>
            <a:custGeom>
              <a:avLst/>
              <a:gdLst>
                <a:gd name="T0" fmla="*/ 0 w 1123"/>
                <a:gd name="T1" fmla="*/ 0 h 90"/>
                <a:gd name="T2" fmla="*/ 0 w 1123"/>
                <a:gd name="T3" fmla="*/ 90 h 90"/>
                <a:gd name="T4" fmla="*/ 957 w 1123"/>
                <a:gd name="T5" fmla="*/ 90 h 90"/>
                <a:gd name="T6" fmla="*/ 955 w 1123"/>
                <a:gd name="T7" fmla="*/ 89 h 90"/>
                <a:gd name="T8" fmla="*/ 949 w 1123"/>
                <a:gd name="T9" fmla="*/ 73 h 90"/>
                <a:gd name="T10" fmla="*/ 949 w 1123"/>
                <a:gd name="T11" fmla="*/ 43 h 90"/>
                <a:gd name="T12" fmla="*/ 966 w 1123"/>
                <a:gd name="T13" fmla="*/ 43 h 90"/>
                <a:gd name="T14" fmla="*/ 966 w 1123"/>
                <a:gd name="T15" fmla="*/ 74 h 90"/>
                <a:gd name="T16" fmla="*/ 967 w 1123"/>
                <a:gd name="T17" fmla="*/ 80 h 90"/>
                <a:gd name="T18" fmla="*/ 973 w 1123"/>
                <a:gd name="T19" fmla="*/ 82 h 90"/>
                <a:gd name="T20" fmla="*/ 978 w 1123"/>
                <a:gd name="T21" fmla="*/ 80 h 90"/>
                <a:gd name="T22" fmla="*/ 980 w 1123"/>
                <a:gd name="T23" fmla="*/ 74 h 90"/>
                <a:gd name="T24" fmla="*/ 980 w 1123"/>
                <a:gd name="T25" fmla="*/ 43 h 90"/>
                <a:gd name="T26" fmla="*/ 996 w 1123"/>
                <a:gd name="T27" fmla="*/ 43 h 90"/>
                <a:gd name="T28" fmla="*/ 996 w 1123"/>
                <a:gd name="T29" fmla="*/ 70 h 90"/>
                <a:gd name="T30" fmla="*/ 990 w 1123"/>
                <a:gd name="T31" fmla="*/ 89 h 90"/>
                <a:gd name="T32" fmla="*/ 988 w 1123"/>
                <a:gd name="T33" fmla="*/ 90 h 90"/>
                <a:gd name="T34" fmla="*/ 1012 w 1123"/>
                <a:gd name="T35" fmla="*/ 90 h 90"/>
                <a:gd name="T36" fmla="*/ 1002 w 1123"/>
                <a:gd name="T37" fmla="*/ 68 h 90"/>
                <a:gd name="T38" fmla="*/ 1028 w 1123"/>
                <a:gd name="T39" fmla="*/ 41 h 90"/>
                <a:gd name="T40" fmla="*/ 1048 w 1123"/>
                <a:gd name="T41" fmla="*/ 49 h 90"/>
                <a:gd name="T42" fmla="*/ 1052 w 1123"/>
                <a:gd name="T43" fmla="*/ 55 h 90"/>
                <a:gd name="T44" fmla="*/ 1039 w 1123"/>
                <a:gd name="T45" fmla="*/ 62 h 90"/>
                <a:gd name="T46" fmla="*/ 1028 w 1123"/>
                <a:gd name="T47" fmla="*/ 53 h 90"/>
                <a:gd name="T48" fmla="*/ 1022 w 1123"/>
                <a:gd name="T49" fmla="*/ 56 h 90"/>
                <a:gd name="T50" fmla="*/ 1018 w 1123"/>
                <a:gd name="T51" fmla="*/ 67 h 90"/>
                <a:gd name="T52" fmla="*/ 1028 w 1123"/>
                <a:gd name="T53" fmla="*/ 82 h 90"/>
                <a:gd name="T54" fmla="*/ 1039 w 1123"/>
                <a:gd name="T55" fmla="*/ 74 h 90"/>
                <a:gd name="T56" fmla="*/ 1052 w 1123"/>
                <a:gd name="T57" fmla="*/ 80 h 90"/>
                <a:gd name="T58" fmla="*/ 1047 w 1123"/>
                <a:gd name="T59" fmla="*/ 87 h 90"/>
                <a:gd name="T60" fmla="*/ 1044 w 1123"/>
                <a:gd name="T61" fmla="*/ 90 h 90"/>
                <a:gd name="T62" fmla="*/ 1059 w 1123"/>
                <a:gd name="T63" fmla="*/ 90 h 90"/>
                <a:gd name="T64" fmla="*/ 1059 w 1123"/>
                <a:gd name="T65" fmla="*/ 43 h 90"/>
                <a:gd name="T66" fmla="*/ 1075 w 1123"/>
                <a:gd name="T67" fmla="*/ 43 h 90"/>
                <a:gd name="T68" fmla="*/ 1075 w 1123"/>
                <a:gd name="T69" fmla="*/ 80 h 90"/>
                <a:gd name="T70" fmla="*/ 1096 w 1123"/>
                <a:gd name="T71" fmla="*/ 80 h 90"/>
                <a:gd name="T72" fmla="*/ 1096 w 1123"/>
                <a:gd name="T73" fmla="*/ 90 h 90"/>
                <a:gd name="T74" fmla="*/ 1123 w 1123"/>
                <a:gd name="T75" fmla="*/ 90 h 90"/>
                <a:gd name="T76" fmla="*/ 1123 w 1123"/>
                <a:gd name="T77" fmla="*/ 0 h 90"/>
                <a:gd name="T78" fmla="*/ 0 w 1123"/>
                <a:gd name="T79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123" h="90">
                  <a:moveTo>
                    <a:pt x="0" y="0"/>
                  </a:moveTo>
                  <a:cubicBezTo>
                    <a:pt x="0" y="90"/>
                    <a:pt x="0" y="90"/>
                    <a:pt x="0" y="90"/>
                  </a:cubicBezTo>
                  <a:cubicBezTo>
                    <a:pt x="957" y="90"/>
                    <a:pt x="957" y="90"/>
                    <a:pt x="957" y="90"/>
                  </a:cubicBezTo>
                  <a:cubicBezTo>
                    <a:pt x="956" y="90"/>
                    <a:pt x="955" y="89"/>
                    <a:pt x="955" y="89"/>
                  </a:cubicBezTo>
                  <a:cubicBezTo>
                    <a:pt x="950" y="84"/>
                    <a:pt x="950" y="78"/>
                    <a:pt x="949" y="73"/>
                  </a:cubicBezTo>
                  <a:cubicBezTo>
                    <a:pt x="949" y="43"/>
                    <a:pt x="949" y="43"/>
                    <a:pt x="949" y="43"/>
                  </a:cubicBezTo>
                  <a:cubicBezTo>
                    <a:pt x="966" y="43"/>
                    <a:pt x="966" y="43"/>
                    <a:pt x="966" y="43"/>
                  </a:cubicBezTo>
                  <a:cubicBezTo>
                    <a:pt x="966" y="74"/>
                    <a:pt x="966" y="74"/>
                    <a:pt x="966" y="74"/>
                  </a:cubicBezTo>
                  <a:cubicBezTo>
                    <a:pt x="966" y="76"/>
                    <a:pt x="966" y="79"/>
                    <a:pt x="967" y="80"/>
                  </a:cubicBezTo>
                  <a:cubicBezTo>
                    <a:pt x="969" y="82"/>
                    <a:pt x="971" y="82"/>
                    <a:pt x="973" y="82"/>
                  </a:cubicBezTo>
                  <a:cubicBezTo>
                    <a:pt x="975" y="82"/>
                    <a:pt x="977" y="81"/>
                    <a:pt x="978" y="80"/>
                  </a:cubicBezTo>
                  <a:cubicBezTo>
                    <a:pt x="979" y="79"/>
                    <a:pt x="980" y="76"/>
                    <a:pt x="980" y="74"/>
                  </a:cubicBezTo>
                  <a:cubicBezTo>
                    <a:pt x="980" y="43"/>
                    <a:pt x="980" y="43"/>
                    <a:pt x="980" y="43"/>
                  </a:cubicBezTo>
                  <a:cubicBezTo>
                    <a:pt x="996" y="43"/>
                    <a:pt x="996" y="43"/>
                    <a:pt x="996" y="43"/>
                  </a:cubicBezTo>
                  <a:cubicBezTo>
                    <a:pt x="996" y="70"/>
                    <a:pt x="996" y="70"/>
                    <a:pt x="996" y="70"/>
                  </a:cubicBezTo>
                  <a:cubicBezTo>
                    <a:pt x="996" y="75"/>
                    <a:pt x="996" y="83"/>
                    <a:pt x="990" y="89"/>
                  </a:cubicBezTo>
                  <a:cubicBezTo>
                    <a:pt x="989" y="89"/>
                    <a:pt x="989" y="90"/>
                    <a:pt x="988" y="90"/>
                  </a:cubicBezTo>
                  <a:cubicBezTo>
                    <a:pt x="1012" y="90"/>
                    <a:pt x="1012" y="90"/>
                    <a:pt x="1012" y="90"/>
                  </a:cubicBezTo>
                  <a:cubicBezTo>
                    <a:pt x="1005" y="85"/>
                    <a:pt x="1002" y="76"/>
                    <a:pt x="1002" y="68"/>
                  </a:cubicBezTo>
                  <a:cubicBezTo>
                    <a:pt x="1002" y="55"/>
                    <a:pt x="1011" y="41"/>
                    <a:pt x="1028" y="41"/>
                  </a:cubicBezTo>
                  <a:cubicBezTo>
                    <a:pt x="1035" y="41"/>
                    <a:pt x="1043" y="44"/>
                    <a:pt x="1048" y="49"/>
                  </a:cubicBezTo>
                  <a:cubicBezTo>
                    <a:pt x="1050" y="51"/>
                    <a:pt x="1051" y="53"/>
                    <a:pt x="1052" y="55"/>
                  </a:cubicBezTo>
                  <a:cubicBezTo>
                    <a:pt x="1039" y="62"/>
                    <a:pt x="1039" y="62"/>
                    <a:pt x="1039" y="62"/>
                  </a:cubicBezTo>
                  <a:cubicBezTo>
                    <a:pt x="1038" y="59"/>
                    <a:pt x="1035" y="53"/>
                    <a:pt x="1028" y="53"/>
                  </a:cubicBezTo>
                  <a:cubicBezTo>
                    <a:pt x="1025" y="53"/>
                    <a:pt x="1023" y="55"/>
                    <a:pt x="1022" y="56"/>
                  </a:cubicBezTo>
                  <a:cubicBezTo>
                    <a:pt x="1018" y="60"/>
                    <a:pt x="1018" y="65"/>
                    <a:pt x="1018" y="67"/>
                  </a:cubicBezTo>
                  <a:cubicBezTo>
                    <a:pt x="1018" y="75"/>
                    <a:pt x="1021" y="82"/>
                    <a:pt x="1028" y="82"/>
                  </a:cubicBezTo>
                  <a:cubicBezTo>
                    <a:pt x="1036" y="82"/>
                    <a:pt x="1038" y="75"/>
                    <a:pt x="1039" y="74"/>
                  </a:cubicBezTo>
                  <a:cubicBezTo>
                    <a:pt x="1052" y="80"/>
                    <a:pt x="1052" y="80"/>
                    <a:pt x="1052" y="80"/>
                  </a:cubicBezTo>
                  <a:cubicBezTo>
                    <a:pt x="1051" y="83"/>
                    <a:pt x="1050" y="85"/>
                    <a:pt x="1047" y="87"/>
                  </a:cubicBezTo>
                  <a:cubicBezTo>
                    <a:pt x="1046" y="88"/>
                    <a:pt x="1045" y="89"/>
                    <a:pt x="1044" y="90"/>
                  </a:cubicBezTo>
                  <a:cubicBezTo>
                    <a:pt x="1059" y="90"/>
                    <a:pt x="1059" y="90"/>
                    <a:pt x="1059" y="90"/>
                  </a:cubicBezTo>
                  <a:cubicBezTo>
                    <a:pt x="1059" y="43"/>
                    <a:pt x="1059" y="43"/>
                    <a:pt x="1059" y="43"/>
                  </a:cubicBezTo>
                  <a:cubicBezTo>
                    <a:pt x="1075" y="43"/>
                    <a:pt x="1075" y="43"/>
                    <a:pt x="1075" y="43"/>
                  </a:cubicBezTo>
                  <a:cubicBezTo>
                    <a:pt x="1075" y="80"/>
                    <a:pt x="1075" y="80"/>
                    <a:pt x="1075" y="80"/>
                  </a:cubicBezTo>
                  <a:cubicBezTo>
                    <a:pt x="1096" y="80"/>
                    <a:pt x="1096" y="80"/>
                    <a:pt x="1096" y="80"/>
                  </a:cubicBezTo>
                  <a:cubicBezTo>
                    <a:pt x="1096" y="90"/>
                    <a:pt x="1096" y="90"/>
                    <a:pt x="1096" y="90"/>
                  </a:cubicBezTo>
                  <a:cubicBezTo>
                    <a:pt x="1123" y="90"/>
                    <a:pt x="1123" y="90"/>
                    <a:pt x="1123" y="90"/>
                  </a:cubicBezTo>
                  <a:cubicBezTo>
                    <a:pt x="1123" y="0"/>
                    <a:pt x="1123" y="0"/>
                    <a:pt x="112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EA76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524000" y="360000"/>
              <a:ext cx="147064" cy="172800"/>
            </a:xfrm>
            <a:prstGeom prst="rect">
              <a:avLst/>
            </a:prstGeom>
          </p:spPr>
        </p:pic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3472B3E6-4FEE-A24F-AA54-A9C7ACBC1A9F}"/>
              </a:ext>
            </a:extLst>
          </p:cNvPr>
          <p:cNvSpPr txBox="1"/>
          <p:nvPr/>
        </p:nvSpPr>
        <p:spPr>
          <a:xfrm>
            <a:off x="92508" y="175334"/>
            <a:ext cx="74314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Astrophysical Plasmas and Cosmic Ray Propagation – Part II</a:t>
            </a:r>
          </a:p>
        </p:txBody>
      </p:sp>
      <p:pic>
        <p:nvPicPr>
          <p:cNvPr id="6" name="Grafik 5" descr="Ein Bild, das Fraktalkunst, Blau, Electric Blue (Farbe), Farbigkeit enthält.&#10;&#10;KI-generierte Inhalte können fehlerhaft sein.">
            <a:extLst>
              <a:ext uri="{FF2B5EF4-FFF2-40B4-BE49-F238E27FC236}">
                <a16:creationId xmlns:a16="http://schemas.microsoft.com/office/drawing/2014/main" id="{F2779CCA-99C8-60C8-6C52-BE18DC403D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39775"/>
            <a:ext cx="4493505" cy="391716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5DA65CC-5083-73ED-82FE-82EC4F1FD089}"/>
              </a:ext>
            </a:extLst>
          </p:cNvPr>
          <p:cNvSpPr txBox="1"/>
          <p:nvPr/>
        </p:nvSpPr>
        <p:spPr>
          <a:xfrm>
            <a:off x="3590641" y="4464414"/>
            <a:ext cx="98135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 dirty="0">
                <a:solidFill>
                  <a:schemeClr val="bg1"/>
                </a:solidFill>
              </a:rPr>
              <a:t>(Franci et al., 2022)</a:t>
            </a:r>
          </a:p>
        </p:txBody>
      </p:sp>
      <p:sp>
        <p:nvSpPr>
          <p:cNvPr id="7" name="TextBox 13">
            <a:extLst>
              <a:ext uri="{FF2B5EF4-FFF2-40B4-BE49-F238E27FC236}">
                <a16:creationId xmlns:a16="http://schemas.microsoft.com/office/drawing/2014/main" id="{3BA9B40B-4506-2CB4-8222-5AA725893404}"/>
              </a:ext>
            </a:extLst>
          </p:cNvPr>
          <p:cNvSpPr txBox="1"/>
          <p:nvPr/>
        </p:nvSpPr>
        <p:spPr>
          <a:xfrm>
            <a:off x="4855029" y="819239"/>
            <a:ext cx="4212771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/>
              <a:t>Almost all astrophysical plasmas are turbulent: multi-scale disorder with non-linear energy transfer across scales.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/>
              <a:t>Exchange of energy and momentum between fluctuations and particles.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/>
              <a:t>Cosmic-ray transport is strongly determined by turbulence.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/>
              <a:t>New space missions are on the horizon to understand plasma turbulence better.</a:t>
            </a:r>
            <a:endParaRPr lang="en-GB" dirty="0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57538640-0047-C6B8-DB23-1C87274129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508" y="4745569"/>
            <a:ext cx="2403445" cy="222597"/>
          </a:xfrm>
          <a:prstGeom prst="rect">
            <a:avLst/>
          </a:prstGeom>
        </p:spPr>
      </p:pic>
      <p:pic>
        <p:nvPicPr>
          <p:cNvPr id="4" name="Picture 7">
            <a:extLst>
              <a:ext uri="{FF2B5EF4-FFF2-40B4-BE49-F238E27FC236}">
                <a16:creationId xmlns:a16="http://schemas.microsoft.com/office/drawing/2014/main" id="{2EC9977F-EC15-ADB4-1773-EC19E26674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88915" y="4689315"/>
            <a:ext cx="2403445" cy="325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9298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A797D7-95DF-2A6C-DF86-B3FEA244AD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7FB1AC47-C044-F669-8ABC-F080B582F400}"/>
              </a:ext>
            </a:extLst>
          </p:cNvPr>
          <p:cNvGrpSpPr/>
          <p:nvPr/>
        </p:nvGrpSpPr>
        <p:grpSpPr>
          <a:xfrm>
            <a:off x="0" y="-1588"/>
            <a:ext cx="9144000" cy="741363"/>
            <a:chOff x="0" y="-1588"/>
            <a:chExt cx="9144000" cy="741363"/>
          </a:xfrm>
        </p:grpSpPr>
        <p:sp>
          <p:nvSpPr>
            <p:cNvPr id="16" name="Freeform 5">
              <a:extLst>
                <a:ext uri="{FF2B5EF4-FFF2-40B4-BE49-F238E27FC236}">
                  <a16:creationId xmlns:a16="http://schemas.microsoft.com/office/drawing/2014/main" id="{50E6D3A1-811D-E98C-D541-6366CD081CCF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-1588"/>
              <a:ext cx="9144000" cy="741363"/>
            </a:xfrm>
            <a:custGeom>
              <a:avLst/>
              <a:gdLst>
                <a:gd name="T0" fmla="*/ 0 w 1123"/>
                <a:gd name="T1" fmla="*/ 0 h 90"/>
                <a:gd name="T2" fmla="*/ 0 w 1123"/>
                <a:gd name="T3" fmla="*/ 90 h 90"/>
                <a:gd name="T4" fmla="*/ 957 w 1123"/>
                <a:gd name="T5" fmla="*/ 90 h 90"/>
                <a:gd name="T6" fmla="*/ 955 w 1123"/>
                <a:gd name="T7" fmla="*/ 89 h 90"/>
                <a:gd name="T8" fmla="*/ 949 w 1123"/>
                <a:gd name="T9" fmla="*/ 73 h 90"/>
                <a:gd name="T10" fmla="*/ 949 w 1123"/>
                <a:gd name="T11" fmla="*/ 43 h 90"/>
                <a:gd name="T12" fmla="*/ 966 w 1123"/>
                <a:gd name="T13" fmla="*/ 43 h 90"/>
                <a:gd name="T14" fmla="*/ 966 w 1123"/>
                <a:gd name="T15" fmla="*/ 74 h 90"/>
                <a:gd name="T16" fmla="*/ 967 w 1123"/>
                <a:gd name="T17" fmla="*/ 80 h 90"/>
                <a:gd name="T18" fmla="*/ 973 w 1123"/>
                <a:gd name="T19" fmla="*/ 82 h 90"/>
                <a:gd name="T20" fmla="*/ 978 w 1123"/>
                <a:gd name="T21" fmla="*/ 80 h 90"/>
                <a:gd name="T22" fmla="*/ 980 w 1123"/>
                <a:gd name="T23" fmla="*/ 74 h 90"/>
                <a:gd name="T24" fmla="*/ 980 w 1123"/>
                <a:gd name="T25" fmla="*/ 43 h 90"/>
                <a:gd name="T26" fmla="*/ 996 w 1123"/>
                <a:gd name="T27" fmla="*/ 43 h 90"/>
                <a:gd name="T28" fmla="*/ 996 w 1123"/>
                <a:gd name="T29" fmla="*/ 70 h 90"/>
                <a:gd name="T30" fmla="*/ 990 w 1123"/>
                <a:gd name="T31" fmla="*/ 89 h 90"/>
                <a:gd name="T32" fmla="*/ 988 w 1123"/>
                <a:gd name="T33" fmla="*/ 90 h 90"/>
                <a:gd name="T34" fmla="*/ 1012 w 1123"/>
                <a:gd name="T35" fmla="*/ 90 h 90"/>
                <a:gd name="T36" fmla="*/ 1002 w 1123"/>
                <a:gd name="T37" fmla="*/ 68 h 90"/>
                <a:gd name="T38" fmla="*/ 1028 w 1123"/>
                <a:gd name="T39" fmla="*/ 41 h 90"/>
                <a:gd name="T40" fmla="*/ 1048 w 1123"/>
                <a:gd name="T41" fmla="*/ 49 h 90"/>
                <a:gd name="T42" fmla="*/ 1052 w 1123"/>
                <a:gd name="T43" fmla="*/ 55 h 90"/>
                <a:gd name="T44" fmla="*/ 1039 w 1123"/>
                <a:gd name="T45" fmla="*/ 62 h 90"/>
                <a:gd name="T46" fmla="*/ 1028 w 1123"/>
                <a:gd name="T47" fmla="*/ 53 h 90"/>
                <a:gd name="T48" fmla="*/ 1022 w 1123"/>
                <a:gd name="T49" fmla="*/ 56 h 90"/>
                <a:gd name="T50" fmla="*/ 1018 w 1123"/>
                <a:gd name="T51" fmla="*/ 67 h 90"/>
                <a:gd name="T52" fmla="*/ 1028 w 1123"/>
                <a:gd name="T53" fmla="*/ 82 h 90"/>
                <a:gd name="T54" fmla="*/ 1039 w 1123"/>
                <a:gd name="T55" fmla="*/ 74 h 90"/>
                <a:gd name="T56" fmla="*/ 1052 w 1123"/>
                <a:gd name="T57" fmla="*/ 80 h 90"/>
                <a:gd name="T58" fmla="*/ 1047 w 1123"/>
                <a:gd name="T59" fmla="*/ 87 h 90"/>
                <a:gd name="T60" fmla="*/ 1044 w 1123"/>
                <a:gd name="T61" fmla="*/ 90 h 90"/>
                <a:gd name="T62" fmla="*/ 1059 w 1123"/>
                <a:gd name="T63" fmla="*/ 90 h 90"/>
                <a:gd name="T64" fmla="*/ 1059 w 1123"/>
                <a:gd name="T65" fmla="*/ 43 h 90"/>
                <a:gd name="T66" fmla="*/ 1075 w 1123"/>
                <a:gd name="T67" fmla="*/ 43 h 90"/>
                <a:gd name="T68" fmla="*/ 1075 w 1123"/>
                <a:gd name="T69" fmla="*/ 80 h 90"/>
                <a:gd name="T70" fmla="*/ 1096 w 1123"/>
                <a:gd name="T71" fmla="*/ 80 h 90"/>
                <a:gd name="T72" fmla="*/ 1096 w 1123"/>
                <a:gd name="T73" fmla="*/ 90 h 90"/>
                <a:gd name="T74" fmla="*/ 1123 w 1123"/>
                <a:gd name="T75" fmla="*/ 90 h 90"/>
                <a:gd name="T76" fmla="*/ 1123 w 1123"/>
                <a:gd name="T77" fmla="*/ 0 h 90"/>
                <a:gd name="T78" fmla="*/ 0 w 1123"/>
                <a:gd name="T79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123" h="90">
                  <a:moveTo>
                    <a:pt x="0" y="0"/>
                  </a:moveTo>
                  <a:cubicBezTo>
                    <a:pt x="0" y="90"/>
                    <a:pt x="0" y="90"/>
                    <a:pt x="0" y="90"/>
                  </a:cubicBezTo>
                  <a:cubicBezTo>
                    <a:pt x="957" y="90"/>
                    <a:pt x="957" y="90"/>
                    <a:pt x="957" y="90"/>
                  </a:cubicBezTo>
                  <a:cubicBezTo>
                    <a:pt x="956" y="90"/>
                    <a:pt x="955" y="89"/>
                    <a:pt x="955" y="89"/>
                  </a:cubicBezTo>
                  <a:cubicBezTo>
                    <a:pt x="950" y="84"/>
                    <a:pt x="950" y="78"/>
                    <a:pt x="949" y="73"/>
                  </a:cubicBezTo>
                  <a:cubicBezTo>
                    <a:pt x="949" y="43"/>
                    <a:pt x="949" y="43"/>
                    <a:pt x="949" y="43"/>
                  </a:cubicBezTo>
                  <a:cubicBezTo>
                    <a:pt x="966" y="43"/>
                    <a:pt x="966" y="43"/>
                    <a:pt x="966" y="43"/>
                  </a:cubicBezTo>
                  <a:cubicBezTo>
                    <a:pt x="966" y="74"/>
                    <a:pt x="966" y="74"/>
                    <a:pt x="966" y="74"/>
                  </a:cubicBezTo>
                  <a:cubicBezTo>
                    <a:pt x="966" y="76"/>
                    <a:pt x="966" y="79"/>
                    <a:pt x="967" y="80"/>
                  </a:cubicBezTo>
                  <a:cubicBezTo>
                    <a:pt x="969" y="82"/>
                    <a:pt x="971" y="82"/>
                    <a:pt x="973" y="82"/>
                  </a:cubicBezTo>
                  <a:cubicBezTo>
                    <a:pt x="975" y="82"/>
                    <a:pt x="977" y="81"/>
                    <a:pt x="978" y="80"/>
                  </a:cubicBezTo>
                  <a:cubicBezTo>
                    <a:pt x="979" y="79"/>
                    <a:pt x="980" y="76"/>
                    <a:pt x="980" y="74"/>
                  </a:cubicBezTo>
                  <a:cubicBezTo>
                    <a:pt x="980" y="43"/>
                    <a:pt x="980" y="43"/>
                    <a:pt x="980" y="43"/>
                  </a:cubicBezTo>
                  <a:cubicBezTo>
                    <a:pt x="996" y="43"/>
                    <a:pt x="996" y="43"/>
                    <a:pt x="996" y="43"/>
                  </a:cubicBezTo>
                  <a:cubicBezTo>
                    <a:pt x="996" y="70"/>
                    <a:pt x="996" y="70"/>
                    <a:pt x="996" y="70"/>
                  </a:cubicBezTo>
                  <a:cubicBezTo>
                    <a:pt x="996" y="75"/>
                    <a:pt x="996" y="83"/>
                    <a:pt x="990" y="89"/>
                  </a:cubicBezTo>
                  <a:cubicBezTo>
                    <a:pt x="989" y="89"/>
                    <a:pt x="989" y="90"/>
                    <a:pt x="988" y="90"/>
                  </a:cubicBezTo>
                  <a:cubicBezTo>
                    <a:pt x="1012" y="90"/>
                    <a:pt x="1012" y="90"/>
                    <a:pt x="1012" y="90"/>
                  </a:cubicBezTo>
                  <a:cubicBezTo>
                    <a:pt x="1005" y="85"/>
                    <a:pt x="1002" y="76"/>
                    <a:pt x="1002" y="68"/>
                  </a:cubicBezTo>
                  <a:cubicBezTo>
                    <a:pt x="1002" y="55"/>
                    <a:pt x="1011" y="41"/>
                    <a:pt x="1028" y="41"/>
                  </a:cubicBezTo>
                  <a:cubicBezTo>
                    <a:pt x="1035" y="41"/>
                    <a:pt x="1043" y="44"/>
                    <a:pt x="1048" y="49"/>
                  </a:cubicBezTo>
                  <a:cubicBezTo>
                    <a:pt x="1050" y="51"/>
                    <a:pt x="1051" y="53"/>
                    <a:pt x="1052" y="55"/>
                  </a:cubicBezTo>
                  <a:cubicBezTo>
                    <a:pt x="1039" y="62"/>
                    <a:pt x="1039" y="62"/>
                    <a:pt x="1039" y="62"/>
                  </a:cubicBezTo>
                  <a:cubicBezTo>
                    <a:pt x="1038" y="59"/>
                    <a:pt x="1035" y="53"/>
                    <a:pt x="1028" y="53"/>
                  </a:cubicBezTo>
                  <a:cubicBezTo>
                    <a:pt x="1025" y="53"/>
                    <a:pt x="1023" y="55"/>
                    <a:pt x="1022" y="56"/>
                  </a:cubicBezTo>
                  <a:cubicBezTo>
                    <a:pt x="1018" y="60"/>
                    <a:pt x="1018" y="65"/>
                    <a:pt x="1018" y="67"/>
                  </a:cubicBezTo>
                  <a:cubicBezTo>
                    <a:pt x="1018" y="75"/>
                    <a:pt x="1021" y="82"/>
                    <a:pt x="1028" y="82"/>
                  </a:cubicBezTo>
                  <a:cubicBezTo>
                    <a:pt x="1036" y="82"/>
                    <a:pt x="1038" y="75"/>
                    <a:pt x="1039" y="74"/>
                  </a:cubicBezTo>
                  <a:cubicBezTo>
                    <a:pt x="1052" y="80"/>
                    <a:pt x="1052" y="80"/>
                    <a:pt x="1052" y="80"/>
                  </a:cubicBezTo>
                  <a:cubicBezTo>
                    <a:pt x="1051" y="83"/>
                    <a:pt x="1050" y="85"/>
                    <a:pt x="1047" y="87"/>
                  </a:cubicBezTo>
                  <a:cubicBezTo>
                    <a:pt x="1046" y="88"/>
                    <a:pt x="1045" y="89"/>
                    <a:pt x="1044" y="90"/>
                  </a:cubicBezTo>
                  <a:cubicBezTo>
                    <a:pt x="1059" y="90"/>
                    <a:pt x="1059" y="90"/>
                    <a:pt x="1059" y="90"/>
                  </a:cubicBezTo>
                  <a:cubicBezTo>
                    <a:pt x="1059" y="43"/>
                    <a:pt x="1059" y="43"/>
                    <a:pt x="1059" y="43"/>
                  </a:cubicBezTo>
                  <a:cubicBezTo>
                    <a:pt x="1075" y="43"/>
                    <a:pt x="1075" y="43"/>
                    <a:pt x="1075" y="43"/>
                  </a:cubicBezTo>
                  <a:cubicBezTo>
                    <a:pt x="1075" y="80"/>
                    <a:pt x="1075" y="80"/>
                    <a:pt x="1075" y="80"/>
                  </a:cubicBezTo>
                  <a:cubicBezTo>
                    <a:pt x="1096" y="80"/>
                    <a:pt x="1096" y="80"/>
                    <a:pt x="1096" y="80"/>
                  </a:cubicBezTo>
                  <a:cubicBezTo>
                    <a:pt x="1096" y="90"/>
                    <a:pt x="1096" y="90"/>
                    <a:pt x="1096" y="90"/>
                  </a:cubicBezTo>
                  <a:cubicBezTo>
                    <a:pt x="1123" y="90"/>
                    <a:pt x="1123" y="90"/>
                    <a:pt x="1123" y="90"/>
                  </a:cubicBezTo>
                  <a:cubicBezTo>
                    <a:pt x="1123" y="0"/>
                    <a:pt x="1123" y="0"/>
                    <a:pt x="112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EA76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C544F4BB-9681-6170-B11D-CD8246382BE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524000" y="360000"/>
              <a:ext cx="147064" cy="172800"/>
            </a:xfrm>
            <a:prstGeom prst="rect">
              <a:avLst/>
            </a:prstGeom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F9D3D07F-4C05-CD53-48B2-051D6B0EA265}"/>
              </a:ext>
            </a:extLst>
          </p:cNvPr>
          <p:cNvSpPr txBox="1"/>
          <p:nvPr/>
        </p:nvSpPr>
        <p:spPr>
          <a:xfrm>
            <a:off x="239573" y="163468"/>
            <a:ext cx="70448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(M)HD turbulence</a:t>
            </a:r>
          </a:p>
        </p:txBody>
      </p:sp>
      <p:sp>
        <p:nvSpPr>
          <p:cNvPr id="7" name="TextBox 70">
            <a:extLst>
              <a:ext uri="{FF2B5EF4-FFF2-40B4-BE49-F238E27FC236}">
                <a16:creationId xmlns:a16="http://schemas.microsoft.com/office/drawing/2014/main" id="{436CEDA7-7847-78D2-277C-EF067D59B90D}"/>
              </a:ext>
            </a:extLst>
          </p:cNvPr>
          <p:cNvSpPr txBox="1"/>
          <p:nvPr/>
        </p:nvSpPr>
        <p:spPr>
          <a:xfrm>
            <a:off x="220779" y="871300"/>
            <a:ext cx="870244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/>
              <a:t>Turbulence is </a:t>
            </a:r>
            <a:r>
              <a:rPr lang="en-GB" sz="2000" b="1" i="1" dirty="0"/>
              <a:t>multi-scale disorder </a:t>
            </a:r>
            <a:r>
              <a:rPr lang="en-GB" sz="2000" b="1" dirty="0"/>
              <a:t>in which non-linear interactions </a:t>
            </a:r>
            <a:br>
              <a:rPr lang="en-GB" sz="2000" b="1" dirty="0"/>
            </a:br>
            <a:r>
              <a:rPr lang="en-GB" sz="2000" b="1" dirty="0"/>
              <a:t>transfer energy across scales.</a:t>
            </a:r>
          </a:p>
          <a:p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9062371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F056F2-94BD-66A0-2316-8D821D25BC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9DBA11B4-9126-2979-FCFD-9A820B7EBEEC}"/>
              </a:ext>
            </a:extLst>
          </p:cNvPr>
          <p:cNvGrpSpPr/>
          <p:nvPr/>
        </p:nvGrpSpPr>
        <p:grpSpPr>
          <a:xfrm>
            <a:off x="0" y="-1588"/>
            <a:ext cx="9144000" cy="741363"/>
            <a:chOff x="0" y="-1588"/>
            <a:chExt cx="9144000" cy="741363"/>
          </a:xfrm>
        </p:grpSpPr>
        <p:sp>
          <p:nvSpPr>
            <p:cNvPr id="16" name="Freeform 5">
              <a:extLst>
                <a:ext uri="{FF2B5EF4-FFF2-40B4-BE49-F238E27FC236}">
                  <a16:creationId xmlns:a16="http://schemas.microsoft.com/office/drawing/2014/main" id="{4ADC62E3-B668-F3E9-9C4D-C419560CA66A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-1588"/>
              <a:ext cx="9144000" cy="741363"/>
            </a:xfrm>
            <a:custGeom>
              <a:avLst/>
              <a:gdLst>
                <a:gd name="T0" fmla="*/ 0 w 1123"/>
                <a:gd name="T1" fmla="*/ 0 h 90"/>
                <a:gd name="T2" fmla="*/ 0 w 1123"/>
                <a:gd name="T3" fmla="*/ 90 h 90"/>
                <a:gd name="T4" fmla="*/ 957 w 1123"/>
                <a:gd name="T5" fmla="*/ 90 h 90"/>
                <a:gd name="T6" fmla="*/ 955 w 1123"/>
                <a:gd name="T7" fmla="*/ 89 h 90"/>
                <a:gd name="T8" fmla="*/ 949 w 1123"/>
                <a:gd name="T9" fmla="*/ 73 h 90"/>
                <a:gd name="T10" fmla="*/ 949 w 1123"/>
                <a:gd name="T11" fmla="*/ 43 h 90"/>
                <a:gd name="T12" fmla="*/ 966 w 1123"/>
                <a:gd name="T13" fmla="*/ 43 h 90"/>
                <a:gd name="T14" fmla="*/ 966 w 1123"/>
                <a:gd name="T15" fmla="*/ 74 h 90"/>
                <a:gd name="T16" fmla="*/ 967 w 1123"/>
                <a:gd name="T17" fmla="*/ 80 h 90"/>
                <a:gd name="T18" fmla="*/ 973 w 1123"/>
                <a:gd name="T19" fmla="*/ 82 h 90"/>
                <a:gd name="T20" fmla="*/ 978 w 1123"/>
                <a:gd name="T21" fmla="*/ 80 h 90"/>
                <a:gd name="T22" fmla="*/ 980 w 1123"/>
                <a:gd name="T23" fmla="*/ 74 h 90"/>
                <a:gd name="T24" fmla="*/ 980 w 1123"/>
                <a:gd name="T25" fmla="*/ 43 h 90"/>
                <a:gd name="T26" fmla="*/ 996 w 1123"/>
                <a:gd name="T27" fmla="*/ 43 h 90"/>
                <a:gd name="T28" fmla="*/ 996 w 1123"/>
                <a:gd name="T29" fmla="*/ 70 h 90"/>
                <a:gd name="T30" fmla="*/ 990 w 1123"/>
                <a:gd name="T31" fmla="*/ 89 h 90"/>
                <a:gd name="T32" fmla="*/ 988 w 1123"/>
                <a:gd name="T33" fmla="*/ 90 h 90"/>
                <a:gd name="T34" fmla="*/ 1012 w 1123"/>
                <a:gd name="T35" fmla="*/ 90 h 90"/>
                <a:gd name="T36" fmla="*/ 1002 w 1123"/>
                <a:gd name="T37" fmla="*/ 68 h 90"/>
                <a:gd name="T38" fmla="*/ 1028 w 1123"/>
                <a:gd name="T39" fmla="*/ 41 h 90"/>
                <a:gd name="T40" fmla="*/ 1048 w 1123"/>
                <a:gd name="T41" fmla="*/ 49 h 90"/>
                <a:gd name="T42" fmla="*/ 1052 w 1123"/>
                <a:gd name="T43" fmla="*/ 55 h 90"/>
                <a:gd name="T44" fmla="*/ 1039 w 1123"/>
                <a:gd name="T45" fmla="*/ 62 h 90"/>
                <a:gd name="T46" fmla="*/ 1028 w 1123"/>
                <a:gd name="T47" fmla="*/ 53 h 90"/>
                <a:gd name="T48" fmla="*/ 1022 w 1123"/>
                <a:gd name="T49" fmla="*/ 56 h 90"/>
                <a:gd name="T50" fmla="*/ 1018 w 1123"/>
                <a:gd name="T51" fmla="*/ 67 h 90"/>
                <a:gd name="T52" fmla="*/ 1028 w 1123"/>
                <a:gd name="T53" fmla="*/ 82 h 90"/>
                <a:gd name="T54" fmla="*/ 1039 w 1123"/>
                <a:gd name="T55" fmla="*/ 74 h 90"/>
                <a:gd name="T56" fmla="*/ 1052 w 1123"/>
                <a:gd name="T57" fmla="*/ 80 h 90"/>
                <a:gd name="T58" fmla="*/ 1047 w 1123"/>
                <a:gd name="T59" fmla="*/ 87 h 90"/>
                <a:gd name="T60" fmla="*/ 1044 w 1123"/>
                <a:gd name="T61" fmla="*/ 90 h 90"/>
                <a:gd name="T62" fmla="*/ 1059 w 1123"/>
                <a:gd name="T63" fmla="*/ 90 h 90"/>
                <a:gd name="T64" fmla="*/ 1059 w 1123"/>
                <a:gd name="T65" fmla="*/ 43 h 90"/>
                <a:gd name="T66" fmla="*/ 1075 w 1123"/>
                <a:gd name="T67" fmla="*/ 43 h 90"/>
                <a:gd name="T68" fmla="*/ 1075 w 1123"/>
                <a:gd name="T69" fmla="*/ 80 h 90"/>
                <a:gd name="T70" fmla="*/ 1096 w 1123"/>
                <a:gd name="T71" fmla="*/ 80 h 90"/>
                <a:gd name="T72" fmla="*/ 1096 w 1123"/>
                <a:gd name="T73" fmla="*/ 90 h 90"/>
                <a:gd name="T74" fmla="*/ 1123 w 1123"/>
                <a:gd name="T75" fmla="*/ 90 h 90"/>
                <a:gd name="T76" fmla="*/ 1123 w 1123"/>
                <a:gd name="T77" fmla="*/ 0 h 90"/>
                <a:gd name="T78" fmla="*/ 0 w 1123"/>
                <a:gd name="T79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123" h="90">
                  <a:moveTo>
                    <a:pt x="0" y="0"/>
                  </a:moveTo>
                  <a:cubicBezTo>
                    <a:pt x="0" y="90"/>
                    <a:pt x="0" y="90"/>
                    <a:pt x="0" y="90"/>
                  </a:cubicBezTo>
                  <a:cubicBezTo>
                    <a:pt x="957" y="90"/>
                    <a:pt x="957" y="90"/>
                    <a:pt x="957" y="90"/>
                  </a:cubicBezTo>
                  <a:cubicBezTo>
                    <a:pt x="956" y="90"/>
                    <a:pt x="955" y="89"/>
                    <a:pt x="955" y="89"/>
                  </a:cubicBezTo>
                  <a:cubicBezTo>
                    <a:pt x="950" y="84"/>
                    <a:pt x="950" y="78"/>
                    <a:pt x="949" y="73"/>
                  </a:cubicBezTo>
                  <a:cubicBezTo>
                    <a:pt x="949" y="43"/>
                    <a:pt x="949" y="43"/>
                    <a:pt x="949" y="43"/>
                  </a:cubicBezTo>
                  <a:cubicBezTo>
                    <a:pt x="966" y="43"/>
                    <a:pt x="966" y="43"/>
                    <a:pt x="966" y="43"/>
                  </a:cubicBezTo>
                  <a:cubicBezTo>
                    <a:pt x="966" y="74"/>
                    <a:pt x="966" y="74"/>
                    <a:pt x="966" y="74"/>
                  </a:cubicBezTo>
                  <a:cubicBezTo>
                    <a:pt x="966" y="76"/>
                    <a:pt x="966" y="79"/>
                    <a:pt x="967" y="80"/>
                  </a:cubicBezTo>
                  <a:cubicBezTo>
                    <a:pt x="969" y="82"/>
                    <a:pt x="971" y="82"/>
                    <a:pt x="973" y="82"/>
                  </a:cubicBezTo>
                  <a:cubicBezTo>
                    <a:pt x="975" y="82"/>
                    <a:pt x="977" y="81"/>
                    <a:pt x="978" y="80"/>
                  </a:cubicBezTo>
                  <a:cubicBezTo>
                    <a:pt x="979" y="79"/>
                    <a:pt x="980" y="76"/>
                    <a:pt x="980" y="74"/>
                  </a:cubicBezTo>
                  <a:cubicBezTo>
                    <a:pt x="980" y="43"/>
                    <a:pt x="980" y="43"/>
                    <a:pt x="980" y="43"/>
                  </a:cubicBezTo>
                  <a:cubicBezTo>
                    <a:pt x="996" y="43"/>
                    <a:pt x="996" y="43"/>
                    <a:pt x="996" y="43"/>
                  </a:cubicBezTo>
                  <a:cubicBezTo>
                    <a:pt x="996" y="70"/>
                    <a:pt x="996" y="70"/>
                    <a:pt x="996" y="70"/>
                  </a:cubicBezTo>
                  <a:cubicBezTo>
                    <a:pt x="996" y="75"/>
                    <a:pt x="996" y="83"/>
                    <a:pt x="990" y="89"/>
                  </a:cubicBezTo>
                  <a:cubicBezTo>
                    <a:pt x="989" y="89"/>
                    <a:pt x="989" y="90"/>
                    <a:pt x="988" y="90"/>
                  </a:cubicBezTo>
                  <a:cubicBezTo>
                    <a:pt x="1012" y="90"/>
                    <a:pt x="1012" y="90"/>
                    <a:pt x="1012" y="90"/>
                  </a:cubicBezTo>
                  <a:cubicBezTo>
                    <a:pt x="1005" y="85"/>
                    <a:pt x="1002" y="76"/>
                    <a:pt x="1002" y="68"/>
                  </a:cubicBezTo>
                  <a:cubicBezTo>
                    <a:pt x="1002" y="55"/>
                    <a:pt x="1011" y="41"/>
                    <a:pt x="1028" y="41"/>
                  </a:cubicBezTo>
                  <a:cubicBezTo>
                    <a:pt x="1035" y="41"/>
                    <a:pt x="1043" y="44"/>
                    <a:pt x="1048" y="49"/>
                  </a:cubicBezTo>
                  <a:cubicBezTo>
                    <a:pt x="1050" y="51"/>
                    <a:pt x="1051" y="53"/>
                    <a:pt x="1052" y="55"/>
                  </a:cubicBezTo>
                  <a:cubicBezTo>
                    <a:pt x="1039" y="62"/>
                    <a:pt x="1039" y="62"/>
                    <a:pt x="1039" y="62"/>
                  </a:cubicBezTo>
                  <a:cubicBezTo>
                    <a:pt x="1038" y="59"/>
                    <a:pt x="1035" y="53"/>
                    <a:pt x="1028" y="53"/>
                  </a:cubicBezTo>
                  <a:cubicBezTo>
                    <a:pt x="1025" y="53"/>
                    <a:pt x="1023" y="55"/>
                    <a:pt x="1022" y="56"/>
                  </a:cubicBezTo>
                  <a:cubicBezTo>
                    <a:pt x="1018" y="60"/>
                    <a:pt x="1018" y="65"/>
                    <a:pt x="1018" y="67"/>
                  </a:cubicBezTo>
                  <a:cubicBezTo>
                    <a:pt x="1018" y="75"/>
                    <a:pt x="1021" y="82"/>
                    <a:pt x="1028" y="82"/>
                  </a:cubicBezTo>
                  <a:cubicBezTo>
                    <a:pt x="1036" y="82"/>
                    <a:pt x="1038" y="75"/>
                    <a:pt x="1039" y="74"/>
                  </a:cubicBezTo>
                  <a:cubicBezTo>
                    <a:pt x="1052" y="80"/>
                    <a:pt x="1052" y="80"/>
                    <a:pt x="1052" y="80"/>
                  </a:cubicBezTo>
                  <a:cubicBezTo>
                    <a:pt x="1051" y="83"/>
                    <a:pt x="1050" y="85"/>
                    <a:pt x="1047" y="87"/>
                  </a:cubicBezTo>
                  <a:cubicBezTo>
                    <a:pt x="1046" y="88"/>
                    <a:pt x="1045" y="89"/>
                    <a:pt x="1044" y="90"/>
                  </a:cubicBezTo>
                  <a:cubicBezTo>
                    <a:pt x="1059" y="90"/>
                    <a:pt x="1059" y="90"/>
                    <a:pt x="1059" y="90"/>
                  </a:cubicBezTo>
                  <a:cubicBezTo>
                    <a:pt x="1059" y="43"/>
                    <a:pt x="1059" y="43"/>
                    <a:pt x="1059" y="43"/>
                  </a:cubicBezTo>
                  <a:cubicBezTo>
                    <a:pt x="1075" y="43"/>
                    <a:pt x="1075" y="43"/>
                    <a:pt x="1075" y="43"/>
                  </a:cubicBezTo>
                  <a:cubicBezTo>
                    <a:pt x="1075" y="80"/>
                    <a:pt x="1075" y="80"/>
                    <a:pt x="1075" y="80"/>
                  </a:cubicBezTo>
                  <a:cubicBezTo>
                    <a:pt x="1096" y="80"/>
                    <a:pt x="1096" y="80"/>
                    <a:pt x="1096" y="80"/>
                  </a:cubicBezTo>
                  <a:cubicBezTo>
                    <a:pt x="1096" y="90"/>
                    <a:pt x="1096" y="90"/>
                    <a:pt x="1096" y="90"/>
                  </a:cubicBezTo>
                  <a:cubicBezTo>
                    <a:pt x="1123" y="90"/>
                    <a:pt x="1123" y="90"/>
                    <a:pt x="1123" y="90"/>
                  </a:cubicBezTo>
                  <a:cubicBezTo>
                    <a:pt x="1123" y="0"/>
                    <a:pt x="1123" y="0"/>
                    <a:pt x="112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EA76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8B1BEB26-FCD2-F914-E2FC-5CF4D48FFD4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524000" y="360000"/>
              <a:ext cx="147064" cy="172800"/>
            </a:xfrm>
            <a:prstGeom prst="rect">
              <a:avLst/>
            </a:prstGeom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59273797-F683-0E3F-3019-0EBA1DBB5B74}"/>
              </a:ext>
            </a:extLst>
          </p:cNvPr>
          <p:cNvSpPr txBox="1"/>
          <p:nvPr/>
        </p:nvSpPr>
        <p:spPr>
          <a:xfrm>
            <a:off x="239573" y="163468"/>
            <a:ext cx="70448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(M)HD turbulence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2F30E96C-6776-3AAA-D8CB-DEEADB96EF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6648" y="2569421"/>
            <a:ext cx="5923369" cy="501208"/>
          </a:xfrm>
          <a:prstGeom prst="rect">
            <a:avLst/>
          </a:prstGeom>
        </p:spPr>
      </p:pic>
      <p:sp>
        <p:nvSpPr>
          <p:cNvPr id="6" name="Abgerundetes Rechteck 5">
            <a:extLst>
              <a:ext uri="{FF2B5EF4-FFF2-40B4-BE49-F238E27FC236}">
                <a16:creationId xmlns:a16="http://schemas.microsoft.com/office/drawing/2014/main" id="{69881FBD-5B32-45FD-9C44-373A93F4C2B8}"/>
              </a:ext>
            </a:extLst>
          </p:cNvPr>
          <p:cNvSpPr/>
          <p:nvPr/>
        </p:nvSpPr>
        <p:spPr>
          <a:xfrm>
            <a:off x="5894171" y="2530131"/>
            <a:ext cx="1016427" cy="579787"/>
          </a:xfrm>
          <a:prstGeom prst="roundRect">
            <a:avLst/>
          </a:prstGeom>
          <a:solidFill>
            <a:srgbClr val="FF0000">
              <a:alpha val="10980"/>
            </a:srgb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70">
            <a:extLst>
              <a:ext uri="{FF2B5EF4-FFF2-40B4-BE49-F238E27FC236}">
                <a16:creationId xmlns:a16="http://schemas.microsoft.com/office/drawing/2014/main" id="{BDADA76C-B7BE-7F7A-8F7B-5C354FB547C0}"/>
              </a:ext>
            </a:extLst>
          </p:cNvPr>
          <p:cNvSpPr txBox="1"/>
          <p:nvPr/>
        </p:nvSpPr>
        <p:spPr>
          <a:xfrm>
            <a:off x="220779" y="871300"/>
            <a:ext cx="870244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/>
              <a:t>Turbulence is </a:t>
            </a:r>
            <a:r>
              <a:rPr lang="en-GB" sz="2000" b="1" i="1" dirty="0"/>
              <a:t>multi-scale disorder </a:t>
            </a:r>
            <a:r>
              <a:rPr lang="en-GB" sz="2000" b="1" dirty="0"/>
              <a:t>in which non-linear interactions </a:t>
            </a:r>
            <a:br>
              <a:rPr lang="en-GB" sz="2000" b="1" dirty="0"/>
            </a:br>
            <a:r>
              <a:rPr lang="en-GB" sz="2000" b="1" dirty="0"/>
              <a:t>transfer energy across scales.</a:t>
            </a:r>
          </a:p>
          <a:p>
            <a:endParaRPr lang="en-GB" sz="2000" dirty="0"/>
          </a:p>
          <a:p>
            <a:r>
              <a:rPr lang="en-GB" sz="2000" dirty="0"/>
              <a:t>Compare the non-linear term and the dissipative term in the momentum equation:</a:t>
            </a:r>
          </a:p>
        </p:txBody>
      </p:sp>
      <p:sp>
        <p:nvSpPr>
          <p:cNvPr id="9" name="Abgerundetes Rechteck 8">
            <a:extLst>
              <a:ext uri="{FF2B5EF4-FFF2-40B4-BE49-F238E27FC236}">
                <a16:creationId xmlns:a16="http://schemas.microsoft.com/office/drawing/2014/main" id="{0D80A702-504C-47B6-3FD6-93C9BFACD13C}"/>
              </a:ext>
            </a:extLst>
          </p:cNvPr>
          <p:cNvSpPr/>
          <p:nvPr/>
        </p:nvSpPr>
        <p:spPr>
          <a:xfrm>
            <a:off x="1611225" y="2530130"/>
            <a:ext cx="1244353" cy="579787"/>
          </a:xfrm>
          <a:prstGeom prst="roundRect">
            <a:avLst/>
          </a:prstGeom>
          <a:solidFill>
            <a:srgbClr val="FF0000">
              <a:alpha val="10980"/>
            </a:srgb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68325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578131-2FA2-FDE4-4433-0BA2276889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CE2158FC-9853-012E-D614-E2382174A445}"/>
              </a:ext>
            </a:extLst>
          </p:cNvPr>
          <p:cNvGrpSpPr/>
          <p:nvPr/>
        </p:nvGrpSpPr>
        <p:grpSpPr>
          <a:xfrm>
            <a:off x="0" y="-1588"/>
            <a:ext cx="9144000" cy="741363"/>
            <a:chOff x="0" y="-1588"/>
            <a:chExt cx="9144000" cy="741363"/>
          </a:xfrm>
        </p:grpSpPr>
        <p:sp>
          <p:nvSpPr>
            <p:cNvPr id="16" name="Freeform 5">
              <a:extLst>
                <a:ext uri="{FF2B5EF4-FFF2-40B4-BE49-F238E27FC236}">
                  <a16:creationId xmlns:a16="http://schemas.microsoft.com/office/drawing/2014/main" id="{1D8092A1-7F88-4C3E-C8BC-702CB7D57E7F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-1588"/>
              <a:ext cx="9144000" cy="741363"/>
            </a:xfrm>
            <a:custGeom>
              <a:avLst/>
              <a:gdLst>
                <a:gd name="T0" fmla="*/ 0 w 1123"/>
                <a:gd name="T1" fmla="*/ 0 h 90"/>
                <a:gd name="T2" fmla="*/ 0 w 1123"/>
                <a:gd name="T3" fmla="*/ 90 h 90"/>
                <a:gd name="T4" fmla="*/ 957 w 1123"/>
                <a:gd name="T5" fmla="*/ 90 h 90"/>
                <a:gd name="T6" fmla="*/ 955 w 1123"/>
                <a:gd name="T7" fmla="*/ 89 h 90"/>
                <a:gd name="T8" fmla="*/ 949 w 1123"/>
                <a:gd name="T9" fmla="*/ 73 h 90"/>
                <a:gd name="T10" fmla="*/ 949 w 1123"/>
                <a:gd name="T11" fmla="*/ 43 h 90"/>
                <a:gd name="T12" fmla="*/ 966 w 1123"/>
                <a:gd name="T13" fmla="*/ 43 h 90"/>
                <a:gd name="T14" fmla="*/ 966 w 1123"/>
                <a:gd name="T15" fmla="*/ 74 h 90"/>
                <a:gd name="T16" fmla="*/ 967 w 1123"/>
                <a:gd name="T17" fmla="*/ 80 h 90"/>
                <a:gd name="T18" fmla="*/ 973 w 1123"/>
                <a:gd name="T19" fmla="*/ 82 h 90"/>
                <a:gd name="T20" fmla="*/ 978 w 1123"/>
                <a:gd name="T21" fmla="*/ 80 h 90"/>
                <a:gd name="T22" fmla="*/ 980 w 1123"/>
                <a:gd name="T23" fmla="*/ 74 h 90"/>
                <a:gd name="T24" fmla="*/ 980 w 1123"/>
                <a:gd name="T25" fmla="*/ 43 h 90"/>
                <a:gd name="T26" fmla="*/ 996 w 1123"/>
                <a:gd name="T27" fmla="*/ 43 h 90"/>
                <a:gd name="T28" fmla="*/ 996 w 1123"/>
                <a:gd name="T29" fmla="*/ 70 h 90"/>
                <a:gd name="T30" fmla="*/ 990 w 1123"/>
                <a:gd name="T31" fmla="*/ 89 h 90"/>
                <a:gd name="T32" fmla="*/ 988 w 1123"/>
                <a:gd name="T33" fmla="*/ 90 h 90"/>
                <a:gd name="T34" fmla="*/ 1012 w 1123"/>
                <a:gd name="T35" fmla="*/ 90 h 90"/>
                <a:gd name="T36" fmla="*/ 1002 w 1123"/>
                <a:gd name="T37" fmla="*/ 68 h 90"/>
                <a:gd name="T38" fmla="*/ 1028 w 1123"/>
                <a:gd name="T39" fmla="*/ 41 h 90"/>
                <a:gd name="T40" fmla="*/ 1048 w 1123"/>
                <a:gd name="T41" fmla="*/ 49 h 90"/>
                <a:gd name="T42" fmla="*/ 1052 w 1123"/>
                <a:gd name="T43" fmla="*/ 55 h 90"/>
                <a:gd name="T44" fmla="*/ 1039 w 1123"/>
                <a:gd name="T45" fmla="*/ 62 h 90"/>
                <a:gd name="T46" fmla="*/ 1028 w 1123"/>
                <a:gd name="T47" fmla="*/ 53 h 90"/>
                <a:gd name="T48" fmla="*/ 1022 w 1123"/>
                <a:gd name="T49" fmla="*/ 56 h 90"/>
                <a:gd name="T50" fmla="*/ 1018 w 1123"/>
                <a:gd name="T51" fmla="*/ 67 h 90"/>
                <a:gd name="T52" fmla="*/ 1028 w 1123"/>
                <a:gd name="T53" fmla="*/ 82 h 90"/>
                <a:gd name="T54" fmla="*/ 1039 w 1123"/>
                <a:gd name="T55" fmla="*/ 74 h 90"/>
                <a:gd name="T56" fmla="*/ 1052 w 1123"/>
                <a:gd name="T57" fmla="*/ 80 h 90"/>
                <a:gd name="T58" fmla="*/ 1047 w 1123"/>
                <a:gd name="T59" fmla="*/ 87 h 90"/>
                <a:gd name="T60" fmla="*/ 1044 w 1123"/>
                <a:gd name="T61" fmla="*/ 90 h 90"/>
                <a:gd name="T62" fmla="*/ 1059 w 1123"/>
                <a:gd name="T63" fmla="*/ 90 h 90"/>
                <a:gd name="T64" fmla="*/ 1059 w 1123"/>
                <a:gd name="T65" fmla="*/ 43 h 90"/>
                <a:gd name="T66" fmla="*/ 1075 w 1123"/>
                <a:gd name="T67" fmla="*/ 43 h 90"/>
                <a:gd name="T68" fmla="*/ 1075 w 1123"/>
                <a:gd name="T69" fmla="*/ 80 h 90"/>
                <a:gd name="T70" fmla="*/ 1096 w 1123"/>
                <a:gd name="T71" fmla="*/ 80 h 90"/>
                <a:gd name="T72" fmla="*/ 1096 w 1123"/>
                <a:gd name="T73" fmla="*/ 90 h 90"/>
                <a:gd name="T74" fmla="*/ 1123 w 1123"/>
                <a:gd name="T75" fmla="*/ 90 h 90"/>
                <a:gd name="T76" fmla="*/ 1123 w 1123"/>
                <a:gd name="T77" fmla="*/ 0 h 90"/>
                <a:gd name="T78" fmla="*/ 0 w 1123"/>
                <a:gd name="T79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123" h="90">
                  <a:moveTo>
                    <a:pt x="0" y="0"/>
                  </a:moveTo>
                  <a:cubicBezTo>
                    <a:pt x="0" y="90"/>
                    <a:pt x="0" y="90"/>
                    <a:pt x="0" y="90"/>
                  </a:cubicBezTo>
                  <a:cubicBezTo>
                    <a:pt x="957" y="90"/>
                    <a:pt x="957" y="90"/>
                    <a:pt x="957" y="90"/>
                  </a:cubicBezTo>
                  <a:cubicBezTo>
                    <a:pt x="956" y="90"/>
                    <a:pt x="955" y="89"/>
                    <a:pt x="955" y="89"/>
                  </a:cubicBezTo>
                  <a:cubicBezTo>
                    <a:pt x="950" y="84"/>
                    <a:pt x="950" y="78"/>
                    <a:pt x="949" y="73"/>
                  </a:cubicBezTo>
                  <a:cubicBezTo>
                    <a:pt x="949" y="43"/>
                    <a:pt x="949" y="43"/>
                    <a:pt x="949" y="43"/>
                  </a:cubicBezTo>
                  <a:cubicBezTo>
                    <a:pt x="966" y="43"/>
                    <a:pt x="966" y="43"/>
                    <a:pt x="966" y="43"/>
                  </a:cubicBezTo>
                  <a:cubicBezTo>
                    <a:pt x="966" y="74"/>
                    <a:pt x="966" y="74"/>
                    <a:pt x="966" y="74"/>
                  </a:cubicBezTo>
                  <a:cubicBezTo>
                    <a:pt x="966" y="76"/>
                    <a:pt x="966" y="79"/>
                    <a:pt x="967" y="80"/>
                  </a:cubicBezTo>
                  <a:cubicBezTo>
                    <a:pt x="969" y="82"/>
                    <a:pt x="971" y="82"/>
                    <a:pt x="973" y="82"/>
                  </a:cubicBezTo>
                  <a:cubicBezTo>
                    <a:pt x="975" y="82"/>
                    <a:pt x="977" y="81"/>
                    <a:pt x="978" y="80"/>
                  </a:cubicBezTo>
                  <a:cubicBezTo>
                    <a:pt x="979" y="79"/>
                    <a:pt x="980" y="76"/>
                    <a:pt x="980" y="74"/>
                  </a:cubicBezTo>
                  <a:cubicBezTo>
                    <a:pt x="980" y="43"/>
                    <a:pt x="980" y="43"/>
                    <a:pt x="980" y="43"/>
                  </a:cubicBezTo>
                  <a:cubicBezTo>
                    <a:pt x="996" y="43"/>
                    <a:pt x="996" y="43"/>
                    <a:pt x="996" y="43"/>
                  </a:cubicBezTo>
                  <a:cubicBezTo>
                    <a:pt x="996" y="70"/>
                    <a:pt x="996" y="70"/>
                    <a:pt x="996" y="70"/>
                  </a:cubicBezTo>
                  <a:cubicBezTo>
                    <a:pt x="996" y="75"/>
                    <a:pt x="996" y="83"/>
                    <a:pt x="990" y="89"/>
                  </a:cubicBezTo>
                  <a:cubicBezTo>
                    <a:pt x="989" y="89"/>
                    <a:pt x="989" y="90"/>
                    <a:pt x="988" y="90"/>
                  </a:cubicBezTo>
                  <a:cubicBezTo>
                    <a:pt x="1012" y="90"/>
                    <a:pt x="1012" y="90"/>
                    <a:pt x="1012" y="90"/>
                  </a:cubicBezTo>
                  <a:cubicBezTo>
                    <a:pt x="1005" y="85"/>
                    <a:pt x="1002" y="76"/>
                    <a:pt x="1002" y="68"/>
                  </a:cubicBezTo>
                  <a:cubicBezTo>
                    <a:pt x="1002" y="55"/>
                    <a:pt x="1011" y="41"/>
                    <a:pt x="1028" y="41"/>
                  </a:cubicBezTo>
                  <a:cubicBezTo>
                    <a:pt x="1035" y="41"/>
                    <a:pt x="1043" y="44"/>
                    <a:pt x="1048" y="49"/>
                  </a:cubicBezTo>
                  <a:cubicBezTo>
                    <a:pt x="1050" y="51"/>
                    <a:pt x="1051" y="53"/>
                    <a:pt x="1052" y="55"/>
                  </a:cubicBezTo>
                  <a:cubicBezTo>
                    <a:pt x="1039" y="62"/>
                    <a:pt x="1039" y="62"/>
                    <a:pt x="1039" y="62"/>
                  </a:cubicBezTo>
                  <a:cubicBezTo>
                    <a:pt x="1038" y="59"/>
                    <a:pt x="1035" y="53"/>
                    <a:pt x="1028" y="53"/>
                  </a:cubicBezTo>
                  <a:cubicBezTo>
                    <a:pt x="1025" y="53"/>
                    <a:pt x="1023" y="55"/>
                    <a:pt x="1022" y="56"/>
                  </a:cubicBezTo>
                  <a:cubicBezTo>
                    <a:pt x="1018" y="60"/>
                    <a:pt x="1018" y="65"/>
                    <a:pt x="1018" y="67"/>
                  </a:cubicBezTo>
                  <a:cubicBezTo>
                    <a:pt x="1018" y="75"/>
                    <a:pt x="1021" y="82"/>
                    <a:pt x="1028" y="82"/>
                  </a:cubicBezTo>
                  <a:cubicBezTo>
                    <a:pt x="1036" y="82"/>
                    <a:pt x="1038" y="75"/>
                    <a:pt x="1039" y="74"/>
                  </a:cubicBezTo>
                  <a:cubicBezTo>
                    <a:pt x="1052" y="80"/>
                    <a:pt x="1052" y="80"/>
                    <a:pt x="1052" y="80"/>
                  </a:cubicBezTo>
                  <a:cubicBezTo>
                    <a:pt x="1051" y="83"/>
                    <a:pt x="1050" y="85"/>
                    <a:pt x="1047" y="87"/>
                  </a:cubicBezTo>
                  <a:cubicBezTo>
                    <a:pt x="1046" y="88"/>
                    <a:pt x="1045" y="89"/>
                    <a:pt x="1044" y="90"/>
                  </a:cubicBezTo>
                  <a:cubicBezTo>
                    <a:pt x="1059" y="90"/>
                    <a:pt x="1059" y="90"/>
                    <a:pt x="1059" y="90"/>
                  </a:cubicBezTo>
                  <a:cubicBezTo>
                    <a:pt x="1059" y="43"/>
                    <a:pt x="1059" y="43"/>
                    <a:pt x="1059" y="43"/>
                  </a:cubicBezTo>
                  <a:cubicBezTo>
                    <a:pt x="1075" y="43"/>
                    <a:pt x="1075" y="43"/>
                    <a:pt x="1075" y="43"/>
                  </a:cubicBezTo>
                  <a:cubicBezTo>
                    <a:pt x="1075" y="80"/>
                    <a:pt x="1075" y="80"/>
                    <a:pt x="1075" y="80"/>
                  </a:cubicBezTo>
                  <a:cubicBezTo>
                    <a:pt x="1096" y="80"/>
                    <a:pt x="1096" y="80"/>
                    <a:pt x="1096" y="80"/>
                  </a:cubicBezTo>
                  <a:cubicBezTo>
                    <a:pt x="1096" y="90"/>
                    <a:pt x="1096" y="90"/>
                    <a:pt x="1096" y="90"/>
                  </a:cubicBezTo>
                  <a:cubicBezTo>
                    <a:pt x="1123" y="90"/>
                    <a:pt x="1123" y="90"/>
                    <a:pt x="1123" y="90"/>
                  </a:cubicBezTo>
                  <a:cubicBezTo>
                    <a:pt x="1123" y="0"/>
                    <a:pt x="1123" y="0"/>
                    <a:pt x="112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EA76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788DA492-7CBF-6BEA-C69C-A7795564DFD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524000" y="360000"/>
              <a:ext cx="147064" cy="172800"/>
            </a:xfrm>
            <a:prstGeom prst="rect">
              <a:avLst/>
            </a:prstGeom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ED33E013-3597-90A2-8E90-F4F5BEFF1C4A}"/>
              </a:ext>
            </a:extLst>
          </p:cNvPr>
          <p:cNvSpPr txBox="1"/>
          <p:nvPr/>
        </p:nvSpPr>
        <p:spPr>
          <a:xfrm>
            <a:off x="239573" y="163468"/>
            <a:ext cx="70448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(M)HD turbulence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1D90C1B9-4559-6343-7944-38FC77467C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6648" y="2569421"/>
            <a:ext cx="5923369" cy="501208"/>
          </a:xfrm>
          <a:prstGeom prst="rect">
            <a:avLst/>
          </a:prstGeom>
        </p:spPr>
      </p:pic>
      <p:sp>
        <p:nvSpPr>
          <p:cNvPr id="6" name="Abgerundetes Rechteck 5">
            <a:extLst>
              <a:ext uri="{FF2B5EF4-FFF2-40B4-BE49-F238E27FC236}">
                <a16:creationId xmlns:a16="http://schemas.microsoft.com/office/drawing/2014/main" id="{DFF9835B-4379-E6C8-832E-5BBEF7D324D1}"/>
              </a:ext>
            </a:extLst>
          </p:cNvPr>
          <p:cNvSpPr/>
          <p:nvPr/>
        </p:nvSpPr>
        <p:spPr>
          <a:xfrm>
            <a:off x="5894171" y="2530131"/>
            <a:ext cx="1016427" cy="579787"/>
          </a:xfrm>
          <a:prstGeom prst="roundRect">
            <a:avLst/>
          </a:prstGeom>
          <a:solidFill>
            <a:srgbClr val="FF0000">
              <a:alpha val="10980"/>
            </a:srgb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70">
            <a:extLst>
              <a:ext uri="{FF2B5EF4-FFF2-40B4-BE49-F238E27FC236}">
                <a16:creationId xmlns:a16="http://schemas.microsoft.com/office/drawing/2014/main" id="{6F877177-C765-952A-C467-A84459FF7E7B}"/>
              </a:ext>
            </a:extLst>
          </p:cNvPr>
          <p:cNvSpPr txBox="1"/>
          <p:nvPr/>
        </p:nvSpPr>
        <p:spPr>
          <a:xfrm>
            <a:off x="220779" y="871300"/>
            <a:ext cx="870244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/>
              <a:t>Turbulence is </a:t>
            </a:r>
            <a:r>
              <a:rPr lang="en-GB" sz="2000" b="1" i="1" dirty="0"/>
              <a:t>multi-scale disorder </a:t>
            </a:r>
            <a:r>
              <a:rPr lang="en-GB" sz="2000" b="1" dirty="0"/>
              <a:t>in which non-linear interactions </a:t>
            </a:r>
            <a:br>
              <a:rPr lang="en-GB" sz="2000" b="1" dirty="0"/>
            </a:br>
            <a:r>
              <a:rPr lang="en-GB" sz="2000" b="1" dirty="0"/>
              <a:t>transfer energy across scales.</a:t>
            </a:r>
          </a:p>
          <a:p>
            <a:endParaRPr lang="en-GB" sz="2000" dirty="0"/>
          </a:p>
          <a:p>
            <a:r>
              <a:rPr lang="en-GB" sz="2000" dirty="0"/>
              <a:t>Compare the non-linear term and the dissipative term in the momentum equation:</a:t>
            </a:r>
          </a:p>
        </p:txBody>
      </p:sp>
      <p:sp>
        <p:nvSpPr>
          <p:cNvPr id="9" name="Abgerundetes Rechteck 8">
            <a:extLst>
              <a:ext uri="{FF2B5EF4-FFF2-40B4-BE49-F238E27FC236}">
                <a16:creationId xmlns:a16="http://schemas.microsoft.com/office/drawing/2014/main" id="{AD04894F-6BEE-00C0-06A5-796597357487}"/>
              </a:ext>
            </a:extLst>
          </p:cNvPr>
          <p:cNvSpPr/>
          <p:nvPr/>
        </p:nvSpPr>
        <p:spPr>
          <a:xfrm>
            <a:off x="1611225" y="2530130"/>
            <a:ext cx="1244353" cy="579787"/>
          </a:xfrm>
          <a:prstGeom prst="roundRect">
            <a:avLst/>
          </a:prstGeom>
          <a:solidFill>
            <a:srgbClr val="FF0000">
              <a:alpha val="10980"/>
            </a:srgb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C7C93303-A452-9FAB-5E59-E6300B6728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8362" y="3281636"/>
            <a:ext cx="2030078" cy="543648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995527DB-600F-2388-439A-8F52107F1BE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57816" y="3281636"/>
            <a:ext cx="1489135" cy="542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5366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094841-AED5-9AF5-FC8E-1E66ABE973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27585379-A83F-2F74-3E64-6B4851A78085}"/>
              </a:ext>
            </a:extLst>
          </p:cNvPr>
          <p:cNvGrpSpPr/>
          <p:nvPr/>
        </p:nvGrpSpPr>
        <p:grpSpPr>
          <a:xfrm>
            <a:off x="0" y="-1588"/>
            <a:ext cx="9144000" cy="741363"/>
            <a:chOff x="0" y="-1588"/>
            <a:chExt cx="9144000" cy="741363"/>
          </a:xfrm>
        </p:grpSpPr>
        <p:sp>
          <p:nvSpPr>
            <p:cNvPr id="16" name="Freeform 5">
              <a:extLst>
                <a:ext uri="{FF2B5EF4-FFF2-40B4-BE49-F238E27FC236}">
                  <a16:creationId xmlns:a16="http://schemas.microsoft.com/office/drawing/2014/main" id="{FB89A966-152B-E82F-9931-FEBA68B8A868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-1588"/>
              <a:ext cx="9144000" cy="741363"/>
            </a:xfrm>
            <a:custGeom>
              <a:avLst/>
              <a:gdLst>
                <a:gd name="T0" fmla="*/ 0 w 1123"/>
                <a:gd name="T1" fmla="*/ 0 h 90"/>
                <a:gd name="T2" fmla="*/ 0 w 1123"/>
                <a:gd name="T3" fmla="*/ 90 h 90"/>
                <a:gd name="T4" fmla="*/ 957 w 1123"/>
                <a:gd name="T5" fmla="*/ 90 h 90"/>
                <a:gd name="T6" fmla="*/ 955 w 1123"/>
                <a:gd name="T7" fmla="*/ 89 h 90"/>
                <a:gd name="T8" fmla="*/ 949 w 1123"/>
                <a:gd name="T9" fmla="*/ 73 h 90"/>
                <a:gd name="T10" fmla="*/ 949 w 1123"/>
                <a:gd name="T11" fmla="*/ 43 h 90"/>
                <a:gd name="T12" fmla="*/ 966 w 1123"/>
                <a:gd name="T13" fmla="*/ 43 h 90"/>
                <a:gd name="T14" fmla="*/ 966 w 1123"/>
                <a:gd name="T15" fmla="*/ 74 h 90"/>
                <a:gd name="T16" fmla="*/ 967 w 1123"/>
                <a:gd name="T17" fmla="*/ 80 h 90"/>
                <a:gd name="T18" fmla="*/ 973 w 1123"/>
                <a:gd name="T19" fmla="*/ 82 h 90"/>
                <a:gd name="T20" fmla="*/ 978 w 1123"/>
                <a:gd name="T21" fmla="*/ 80 h 90"/>
                <a:gd name="T22" fmla="*/ 980 w 1123"/>
                <a:gd name="T23" fmla="*/ 74 h 90"/>
                <a:gd name="T24" fmla="*/ 980 w 1123"/>
                <a:gd name="T25" fmla="*/ 43 h 90"/>
                <a:gd name="T26" fmla="*/ 996 w 1123"/>
                <a:gd name="T27" fmla="*/ 43 h 90"/>
                <a:gd name="T28" fmla="*/ 996 w 1123"/>
                <a:gd name="T29" fmla="*/ 70 h 90"/>
                <a:gd name="T30" fmla="*/ 990 w 1123"/>
                <a:gd name="T31" fmla="*/ 89 h 90"/>
                <a:gd name="T32" fmla="*/ 988 w 1123"/>
                <a:gd name="T33" fmla="*/ 90 h 90"/>
                <a:gd name="T34" fmla="*/ 1012 w 1123"/>
                <a:gd name="T35" fmla="*/ 90 h 90"/>
                <a:gd name="T36" fmla="*/ 1002 w 1123"/>
                <a:gd name="T37" fmla="*/ 68 h 90"/>
                <a:gd name="T38" fmla="*/ 1028 w 1123"/>
                <a:gd name="T39" fmla="*/ 41 h 90"/>
                <a:gd name="T40" fmla="*/ 1048 w 1123"/>
                <a:gd name="T41" fmla="*/ 49 h 90"/>
                <a:gd name="T42" fmla="*/ 1052 w 1123"/>
                <a:gd name="T43" fmla="*/ 55 h 90"/>
                <a:gd name="T44" fmla="*/ 1039 w 1123"/>
                <a:gd name="T45" fmla="*/ 62 h 90"/>
                <a:gd name="T46" fmla="*/ 1028 w 1123"/>
                <a:gd name="T47" fmla="*/ 53 h 90"/>
                <a:gd name="T48" fmla="*/ 1022 w 1123"/>
                <a:gd name="T49" fmla="*/ 56 h 90"/>
                <a:gd name="T50" fmla="*/ 1018 w 1123"/>
                <a:gd name="T51" fmla="*/ 67 h 90"/>
                <a:gd name="T52" fmla="*/ 1028 w 1123"/>
                <a:gd name="T53" fmla="*/ 82 h 90"/>
                <a:gd name="T54" fmla="*/ 1039 w 1123"/>
                <a:gd name="T55" fmla="*/ 74 h 90"/>
                <a:gd name="T56" fmla="*/ 1052 w 1123"/>
                <a:gd name="T57" fmla="*/ 80 h 90"/>
                <a:gd name="T58" fmla="*/ 1047 w 1123"/>
                <a:gd name="T59" fmla="*/ 87 h 90"/>
                <a:gd name="T60" fmla="*/ 1044 w 1123"/>
                <a:gd name="T61" fmla="*/ 90 h 90"/>
                <a:gd name="T62" fmla="*/ 1059 w 1123"/>
                <a:gd name="T63" fmla="*/ 90 h 90"/>
                <a:gd name="T64" fmla="*/ 1059 w 1123"/>
                <a:gd name="T65" fmla="*/ 43 h 90"/>
                <a:gd name="T66" fmla="*/ 1075 w 1123"/>
                <a:gd name="T67" fmla="*/ 43 h 90"/>
                <a:gd name="T68" fmla="*/ 1075 w 1123"/>
                <a:gd name="T69" fmla="*/ 80 h 90"/>
                <a:gd name="T70" fmla="*/ 1096 w 1123"/>
                <a:gd name="T71" fmla="*/ 80 h 90"/>
                <a:gd name="T72" fmla="*/ 1096 w 1123"/>
                <a:gd name="T73" fmla="*/ 90 h 90"/>
                <a:gd name="T74" fmla="*/ 1123 w 1123"/>
                <a:gd name="T75" fmla="*/ 90 h 90"/>
                <a:gd name="T76" fmla="*/ 1123 w 1123"/>
                <a:gd name="T77" fmla="*/ 0 h 90"/>
                <a:gd name="T78" fmla="*/ 0 w 1123"/>
                <a:gd name="T79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123" h="90">
                  <a:moveTo>
                    <a:pt x="0" y="0"/>
                  </a:moveTo>
                  <a:cubicBezTo>
                    <a:pt x="0" y="90"/>
                    <a:pt x="0" y="90"/>
                    <a:pt x="0" y="90"/>
                  </a:cubicBezTo>
                  <a:cubicBezTo>
                    <a:pt x="957" y="90"/>
                    <a:pt x="957" y="90"/>
                    <a:pt x="957" y="90"/>
                  </a:cubicBezTo>
                  <a:cubicBezTo>
                    <a:pt x="956" y="90"/>
                    <a:pt x="955" y="89"/>
                    <a:pt x="955" y="89"/>
                  </a:cubicBezTo>
                  <a:cubicBezTo>
                    <a:pt x="950" y="84"/>
                    <a:pt x="950" y="78"/>
                    <a:pt x="949" y="73"/>
                  </a:cubicBezTo>
                  <a:cubicBezTo>
                    <a:pt x="949" y="43"/>
                    <a:pt x="949" y="43"/>
                    <a:pt x="949" y="43"/>
                  </a:cubicBezTo>
                  <a:cubicBezTo>
                    <a:pt x="966" y="43"/>
                    <a:pt x="966" y="43"/>
                    <a:pt x="966" y="43"/>
                  </a:cubicBezTo>
                  <a:cubicBezTo>
                    <a:pt x="966" y="74"/>
                    <a:pt x="966" y="74"/>
                    <a:pt x="966" y="74"/>
                  </a:cubicBezTo>
                  <a:cubicBezTo>
                    <a:pt x="966" y="76"/>
                    <a:pt x="966" y="79"/>
                    <a:pt x="967" y="80"/>
                  </a:cubicBezTo>
                  <a:cubicBezTo>
                    <a:pt x="969" y="82"/>
                    <a:pt x="971" y="82"/>
                    <a:pt x="973" y="82"/>
                  </a:cubicBezTo>
                  <a:cubicBezTo>
                    <a:pt x="975" y="82"/>
                    <a:pt x="977" y="81"/>
                    <a:pt x="978" y="80"/>
                  </a:cubicBezTo>
                  <a:cubicBezTo>
                    <a:pt x="979" y="79"/>
                    <a:pt x="980" y="76"/>
                    <a:pt x="980" y="74"/>
                  </a:cubicBezTo>
                  <a:cubicBezTo>
                    <a:pt x="980" y="43"/>
                    <a:pt x="980" y="43"/>
                    <a:pt x="980" y="43"/>
                  </a:cubicBezTo>
                  <a:cubicBezTo>
                    <a:pt x="996" y="43"/>
                    <a:pt x="996" y="43"/>
                    <a:pt x="996" y="43"/>
                  </a:cubicBezTo>
                  <a:cubicBezTo>
                    <a:pt x="996" y="70"/>
                    <a:pt x="996" y="70"/>
                    <a:pt x="996" y="70"/>
                  </a:cubicBezTo>
                  <a:cubicBezTo>
                    <a:pt x="996" y="75"/>
                    <a:pt x="996" y="83"/>
                    <a:pt x="990" y="89"/>
                  </a:cubicBezTo>
                  <a:cubicBezTo>
                    <a:pt x="989" y="89"/>
                    <a:pt x="989" y="90"/>
                    <a:pt x="988" y="90"/>
                  </a:cubicBezTo>
                  <a:cubicBezTo>
                    <a:pt x="1012" y="90"/>
                    <a:pt x="1012" y="90"/>
                    <a:pt x="1012" y="90"/>
                  </a:cubicBezTo>
                  <a:cubicBezTo>
                    <a:pt x="1005" y="85"/>
                    <a:pt x="1002" y="76"/>
                    <a:pt x="1002" y="68"/>
                  </a:cubicBezTo>
                  <a:cubicBezTo>
                    <a:pt x="1002" y="55"/>
                    <a:pt x="1011" y="41"/>
                    <a:pt x="1028" y="41"/>
                  </a:cubicBezTo>
                  <a:cubicBezTo>
                    <a:pt x="1035" y="41"/>
                    <a:pt x="1043" y="44"/>
                    <a:pt x="1048" y="49"/>
                  </a:cubicBezTo>
                  <a:cubicBezTo>
                    <a:pt x="1050" y="51"/>
                    <a:pt x="1051" y="53"/>
                    <a:pt x="1052" y="55"/>
                  </a:cubicBezTo>
                  <a:cubicBezTo>
                    <a:pt x="1039" y="62"/>
                    <a:pt x="1039" y="62"/>
                    <a:pt x="1039" y="62"/>
                  </a:cubicBezTo>
                  <a:cubicBezTo>
                    <a:pt x="1038" y="59"/>
                    <a:pt x="1035" y="53"/>
                    <a:pt x="1028" y="53"/>
                  </a:cubicBezTo>
                  <a:cubicBezTo>
                    <a:pt x="1025" y="53"/>
                    <a:pt x="1023" y="55"/>
                    <a:pt x="1022" y="56"/>
                  </a:cubicBezTo>
                  <a:cubicBezTo>
                    <a:pt x="1018" y="60"/>
                    <a:pt x="1018" y="65"/>
                    <a:pt x="1018" y="67"/>
                  </a:cubicBezTo>
                  <a:cubicBezTo>
                    <a:pt x="1018" y="75"/>
                    <a:pt x="1021" y="82"/>
                    <a:pt x="1028" y="82"/>
                  </a:cubicBezTo>
                  <a:cubicBezTo>
                    <a:pt x="1036" y="82"/>
                    <a:pt x="1038" y="75"/>
                    <a:pt x="1039" y="74"/>
                  </a:cubicBezTo>
                  <a:cubicBezTo>
                    <a:pt x="1052" y="80"/>
                    <a:pt x="1052" y="80"/>
                    <a:pt x="1052" y="80"/>
                  </a:cubicBezTo>
                  <a:cubicBezTo>
                    <a:pt x="1051" y="83"/>
                    <a:pt x="1050" y="85"/>
                    <a:pt x="1047" y="87"/>
                  </a:cubicBezTo>
                  <a:cubicBezTo>
                    <a:pt x="1046" y="88"/>
                    <a:pt x="1045" y="89"/>
                    <a:pt x="1044" y="90"/>
                  </a:cubicBezTo>
                  <a:cubicBezTo>
                    <a:pt x="1059" y="90"/>
                    <a:pt x="1059" y="90"/>
                    <a:pt x="1059" y="90"/>
                  </a:cubicBezTo>
                  <a:cubicBezTo>
                    <a:pt x="1059" y="43"/>
                    <a:pt x="1059" y="43"/>
                    <a:pt x="1059" y="43"/>
                  </a:cubicBezTo>
                  <a:cubicBezTo>
                    <a:pt x="1075" y="43"/>
                    <a:pt x="1075" y="43"/>
                    <a:pt x="1075" y="43"/>
                  </a:cubicBezTo>
                  <a:cubicBezTo>
                    <a:pt x="1075" y="80"/>
                    <a:pt x="1075" y="80"/>
                    <a:pt x="1075" y="80"/>
                  </a:cubicBezTo>
                  <a:cubicBezTo>
                    <a:pt x="1096" y="80"/>
                    <a:pt x="1096" y="80"/>
                    <a:pt x="1096" y="80"/>
                  </a:cubicBezTo>
                  <a:cubicBezTo>
                    <a:pt x="1096" y="90"/>
                    <a:pt x="1096" y="90"/>
                    <a:pt x="1096" y="90"/>
                  </a:cubicBezTo>
                  <a:cubicBezTo>
                    <a:pt x="1123" y="90"/>
                    <a:pt x="1123" y="90"/>
                    <a:pt x="1123" y="90"/>
                  </a:cubicBezTo>
                  <a:cubicBezTo>
                    <a:pt x="1123" y="0"/>
                    <a:pt x="1123" y="0"/>
                    <a:pt x="112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EA76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9836C1B8-7E9A-170D-8C8F-12E588F9456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524000" y="360000"/>
              <a:ext cx="147064" cy="172800"/>
            </a:xfrm>
            <a:prstGeom prst="rect">
              <a:avLst/>
            </a:prstGeom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9AABBA90-ECC5-F0E1-9005-3075E8019B87}"/>
              </a:ext>
            </a:extLst>
          </p:cNvPr>
          <p:cNvSpPr txBox="1"/>
          <p:nvPr/>
        </p:nvSpPr>
        <p:spPr>
          <a:xfrm>
            <a:off x="239573" y="163468"/>
            <a:ext cx="70448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(M)HD turbulence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6AB0DB94-D38C-08A3-B50B-B824A809BF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6648" y="2569421"/>
            <a:ext cx="5923369" cy="501208"/>
          </a:xfrm>
          <a:prstGeom prst="rect">
            <a:avLst/>
          </a:prstGeom>
        </p:spPr>
      </p:pic>
      <p:sp>
        <p:nvSpPr>
          <p:cNvPr id="6" name="Abgerundetes Rechteck 5">
            <a:extLst>
              <a:ext uri="{FF2B5EF4-FFF2-40B4-BE49-F238E27FC236}">
                <a16:creationId xmlns:a16="http://schemas.microsoft.com/office/drawing/2014/main" id="{DFEF11CD-384D-96B3-6232-2CA09333E77A}"/>
              </a:ext>
            </a:extLst>
          </p:cNvPr>
          <p:cNvSpPr/>
          <p:nvPr/>
        </p:nvSpPr>
        <p:spPr>
          <a:xfrm>
            <a:off x="5894171" y="2530131"/>
            <a:ext cx="1016427" cy="579787"/>
          </a:xfrm>
          <a:prstGeom prst="roundRect">
            <a:avLst/>
          </a:prstGeom>
          <a:solidFill>
            <a:srgbClr val="FF0000">
              <a:alpha val="10980"/>
            </a:srgb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70">
            <a:extLst>
              <a:ext uri="{FF2B5EF4-FFF2-40B4-BE49-F238E27FC236}">
                <a16:creationId xmlns:a16="http://schemas.microsoft.com/office/drawing/2014/main" id="{D56C5CE7-A813-34BC-5F4C-BDA533FE03D5}"/>
              </a:ext>
            </a:extLst>
          </p:cNvPr>
          <p:cNvSpPr txBox="1"/>
          <p:nvPr/>
        </p:nvSpPr>
        <p:spPr>
          <a:xfrm>
            <a:off x="220779" y="871300"/>
            <a:ext cx="870244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/>
              <a:t>Turbulence is </a:t>
            </a:r>
            <a:r>
              <a:rPr lang="en-GB" sz="2000" b="1" i="1" dirty="0"/>
              <a:t>multi-scale disorder </a:t>
            </a:r>
            <a:r>
              <a:rPr lang="en-GB" sz="2000" b="1" dirty="0"/>
              <a:t>in which non-linear interactions </a:t>
            </a:r>
            <a:br>
              <a:rPr lang="en-GB" sz="2000" b="1" dirty="0"/>
            </a:br>
            <a:r>
              <a:rPr lang="en-GB" sz="2000" b="1" dirty="0"/>
              <a:t>transfer energy across scales.</a:t>
            </a:r>
          </a:p>
          <a:p>
            <a:endParaRPr lang="en-GB" sz="2000" dirty="0"/>
          </a:p>
          <a:p>
            <a:r>
              <a:rPr lang="en-GB" sz="2000" dirty="0"/>
              <a:t>Compare the non-linear term and the dissipative term in the momentum equation:</a:t>
            </a:r>
          </a:p>
        </p:txBody>
      </p:sp>
      <p:sp>
        <p:nvSpPr>
          <p:cNvPr id="9" name="Abgerundetes Rechteck 8">
            <a:extLst>
              <a:ext uri="{FF2B5EF4-FFF2-40B4-BE49-F238E27FC236}">
                <a16:creationId xmlns:a16="http://schemas.microsoft.com/office/drawing/2014/main" id="{FC94107C-B52D-323F-A987-A6B8DF62FAE6}"/>
              </a:ext>
            </a:extLst>
          </p:cNvPr>
          <p:cNvSpPr/>
          <p:nvPr/>
        </p:nvSpPr>
        <p:spPr>
          <a:xfrm>
            <a:off x="1611225" y="2530130"/>
            <a:ext cx="1244353" cy="579787"/>
          </a:xfrm>
          <a:prstGeom prst="roundRect">
            <a:avLst/>
          </a:prstGeom>
          <a:solidFill>
            <a:srgbClr val="FF0000">
              <a:alpha val="10980"/>
            </a:srgb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8A20EEF7-00BC-8C25-97AA-D7D7F3EBA3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8362" y="3281636"/>
            <a:ext cx="2030078" cy="543648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05F2B44D-0E7E-5860-2EED-2EF4A2534A0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57816" y="3281636"/>
            <a:ext cx="1489135" cy="542837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C9C43530-D48E-E275-D6D6-D57E5C97F74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6648" y="4160457"/>
            <a:ext cx="3216748" cy="670488"/>
          </a:xfrm>
          <a:prstGeom prst="rect">
            <a:avLst/>
          </a:prstGeom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568B44C3-C006-A216-383E-69DA34A75A28}"/>
              </a:ext>
            </a:extLst>
          </p:cNvPr>
          <p:cNvSpPr txBox="1"/>
          <p:nvPr/>
        </p:nvSpPr>
        <p:spPr>
          <a:xfrm>
            <a:off x="4598845" y="4056702"/>
            <a:ext cx="43623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Reynolds number </a:t>
            </a:r>
            <a:r>
              <a:rPr lang="en-GB" dirty="0"/>
              <a:t>is usually very large in most natural plasmas –&gt; most plasmas are turbulent!</a:t>
            </a:r>
          </a:p>
        </p:txBody>
      </p:sp>
    </p:spTree>
    <p:extLst>
      <p:ext uri="{BB962C8B-B14F-4D97-AF65-F5344CB8AC3E}">
        <p14:creationId xmlns:p14="http://schemas.microsoft.com/office/powerpoint/2010/main" val="13123831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C58518-30D3-E56F-0CE3-7A02B08290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6464C710-0B8C-9DE3-14D0-42F86585C4F8}"/>
              </a:ext>
            </a:extLst>
          </p:cNvPr>
          <p:cNvGrpSpPr/>
          <p:nvPr/>
        </p:nvGrpSpPr>
        <p:grpSpPr>
          <a:xfrm>
            <a:off x="0" y="-1588"/>
            <a:ext cx="9144000" cy="741363"/>
            <a:chOff x="0" y="-1588"/>
            <a:chExt cx="9144000" cy="741363"/>
          </a:xfrm>
        </p:grpSpPr>
        <p:sp>
          <p:nvSpPr>
            <p:cNvPr id="16" name="Freeform 5">
              <a:extLst>
                <a:ext uri="{FF2B5EF4-FFF2-40B4-BE49-F238E27FC236}">
                  <a16:creationId xmlns:a16="http://schemas.microsoft.com/office/drawing/2014/main" id="{B23B0EBD-393C-279D-E1F1-597AE5DA52CF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-1588"/>
              <a:ext cx="9144000" cy="741363"/>
            </a:xfrm>
            <a:custGeom>
              <a:avLst/>
              <a:gdLst>
                <a:gd name="T0" fmla="*/ 0 w 1123"/>
                <a:gd name="T1" fmla="*/ 0 h 90"/>
                <a:gd name="T2" fmla="*/ 0 w 1123"/>
                <a:gd name="T3" fmla="*/ 90 h 90"/>
                <a:gd name="T4" fmla="*/ 957 w 1123"/>
                <a:gd name="T5" fmla="*/ 90 h 90"/>
                <a:gd name="T6" fmla="*/ 955 w 1123"/>
                <a:gd name="T7" fmla="*/ 89 h 90"/>
                <a:gd name="T8" fmla="*/ 949 w 1123"/>
                <a:gd name="T9" fmla="*/ 73 h 90"/>
                <a:gd name="T10" fmla="*/ 949 w 1123"/>
                <a:gd name="T11" fmla="*/ 43 h 90"/>
                <a:gd name="T12" fmla="*/ 966 w 1123"/>
                <a:gd name="T13" fmla="*/ 43 h 90"/>
                <a:gd name="T14" fmla="*/ 966 w 1123"/>
                <a:gd name="T15" fmla="*/ 74 h 90"/>
                <a:gd name="T16" fmla="*/ 967 w 1123"/>
                <a:gd name="T17" fmla="*/ 80 h 90"/>
                <a:gd name="T18" fmla="*/ 973 w 1123"/>
                <a:gd name="T19" fmla="*/ 82 h 90"/>
                <a:gd name="T20" fmla="*/ 978 w 1123"/>
                <a:gd name="T21" fmla="*/ 80 h 90"/>
                <a:gd name="T22" fmla="*/ 980 w 1123"/>
                <a:gd name="T23" fmla="*/ 74 h 90"/>
                <a:gd name="T24" fmla="*/ 980 w 1123"/>
                <a:gd name="T25" fmla="*/ 43 h 90"/>
                <a:gd name="T26" fmla="*/ 996 w 1123"/>
                <a:gd name="T27" fmla="*/ 43 h 90"/>
                <a:gd name="T28" fmla="*/ 996 w 1123"/>
                <a:gd name="T29" fmla="*/ 70 h 90"/>
                <a:gd name="T30" fmla="*/ 990 w 1123"/>
                <a:gd name="T31" fmla="*/ 89 h 90"/>
                <a:gd name="T32" fmla="*/ 988 w 1123"/>
                <a:gd name="T33" fmla="*/ 90 h 90"/>
                <a:gd name="T34" fmla="*/ 1012 w 1123"/>
                <a:gd name="T35" fmla="*/ 90 h 90"/>
                <a:gd name="T36" fmla="*/ 1002 w 1123"/>
                <a:gd name="T37" fmla="*/ 68 h 90"/>
                <a:gd name="T38" fmla="*/ 1028 w 1123"/>
                <a:gd name="T39" fmla="*/ 41 h 90"/>
                <a:gd name="T40" fmla="*/ 1048 w 1123"/>
                <a:gd name="T41" fmla="*/ 49 h 90"/>
                <a:gd name="T42" fmla="*/ 1052 w 1123"/>
                <a:gd name="T43" fmla="*/ 55 h 90"/>
                <a:gd name="T44" fmla="*/ 1039 w 1123"/>
                <a:gd name="T45" fmla="*/ 62 h 90"/>
                <a:gd name="T46" fmla="*/ 1028 w 1123"/>
                <a:gd name="T47" fmla="*/ 53 h 90"/>
                <a:gd name="T48" fmla="*/ 1022 w 1123"/>
                <a:gd name="T49" fmla="*/ 56 h 90"/>
                <a:gd name="T50" fmla="*/ 1018 w 1123"/>
                <a:gd name="T51" fmla="*/ 67 h 90"/>
                <a:gd name="T52" fmla="*/ 1028 w 1123"/>
                <a:gd name="T53" fmla="*/ 82 h 90"/>
                <a:gd name="T54" fmla="*/ 1039 w 1123"/>
                <a:gd name="T55" fmla="*/ 74 h 90"/>
                <a:gd name="T56" fmla="*/ 1052 w 1123"/>
                <a:gd name="T57" fmla="*/ 80 h 90"/>
                <a:gd name="T58" fmla="*/ 1047 w 1123"/>
                <a:gd name="T59" fmla="*/ 87 h 90"/>
                <a:gd name="T60" fmla="*/ 1044 w 1123"/>
                <a:gd name="T61" fmla="*/ 90 h 90"/>
                <a:gd name="T62" fmla="*/ 1059 w 1123"/>
                <a:gd name="T63" fmla="*/ 90 h 90"/>
                <a:gd name="T64" fmla="*/ 1059 w 1123"/>
                <a:gd name="T65" fmla="*/ 43 h 90"/>
                <a:gd name="T66" fmla="*/ 1075 w 1123"/>
                <a:gd name="T67" fmla="*/ 43 h 90"/>
                <a:gd name="T68" fmla="*/ 1075 w 1123"/>
                <a:gd name="T69" fmla="*/ 80 h 90"/>
                <a:gd name="T70" fmla="*/ 1096 w 1123"/>
                <a:gd name="T71" fmla="*/ 80 h 90"/>
                <a:gd name="T72" fmla="*/ 1096 w 1123"/>
                <a:gd name="T73" fmla="*/ 90 h 90"/>
                <a:gd name="T74" fmla="*/ 1123 w 1123"/>
                <a:gd name="T75" fmla="*/ 90 h 90"/>
                <a:gd name="T76" fmla="*/ 1123 w 1123"/>
                <a:gd name="T77" fmla="*/ 0 h 90"/>
                <a:gd name="T78" fmla="*/ 0 w 1123"/>
                <a:gd name="T79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123" h="90">
                  <a:moveTo>
                    <a:pt x="0" y="0"/>
                  </a:moveTo>
                  <a:cubicBezTo>
                    <a:pt x="0" y="90"/>
                    <a:pt x="0" y="90"/>
                    <a:pt x="0" y="90"/>
                  </a:cubicBezTo>
                  <a:cubicBezTo>
                    <a:pt x="957" y="90"/>
                    <a:pt x="957" y="90"/>
                    <a:pt x="957" y="90"/>
                  </a:cubicBezTo>
                  <a:cubicBezTo>
                    <a:pt x="956" y="90"/>
                    <a:pt x="955" y="89"/>
                    <a:pt x="955" y="89"/>
                  </a:cubicBezTo>
                  <a:cubicBezTo>
                    <a:pt x="950" y="84"/>
                    <a:pt x="950" y="78"/>
                    <a:pt x="949" y="73"/>
                  </a:cubicBezTo>
                  <a:cubicBezTo>
                    <a:pt x="949" y="43"/>
                    <a:pt x="949" y="43"/>
                    <a:pt x="949" y="43"/>
                  </a:cubicBezTo>
                  <a:cubicBezTo>
                    <a:pt x="966" y="43"/>
                    <a:pt x="966" y="43"/>
                    <a:pt x="966" y="43"/>
                  </a:cubicBezTo>
                  <a:cubicBezTo>
                    <a:pt x="966" y="74"/>
                    <a:pt x="966" y="74"/>
                    <a:pt x="966" y="74"/>
                  </a:cubicBezTo>
                  <a:cubicBezTo>
                    <a:pt x="966" y="76"/>
                    <a:pt x="966" y="79"/>
                    <a:pt x="967" y="80"/>
                  </a:cubicBezTo>
                  <a:cubicBezTo>
                    <a:pt x="969" y="82"/>
                    <a:pt x="971" y="82"/>
                    <a:pt x="973" y="82"/>
                  </a:cubicBezTo>
                  <a:cubicBezTo>
                    <a:pt x="975" y="82"/>
                    <a:pt x="977" y="81"/>
                    <a:pt x="978" y="80"/>
                  </a:cubicBezTo>
                  <a:cubicBezTo>
                    <a:pt x="979" y="79"/>
                    <a:pt x="980" y="76"/>
                    <a:pt x="980" y="74"/>
                  </a:cubicBezTo>
                  <a:cubicBezTo>
                    <a:pt x="980" y="43"/>
                    <a:pt x="980" y="43"/>
                    <a:pt x="980" y="43"/>
                  </a:cubicBezTo>
                  <a:cubicBezTo>
                    <a:pt x="996" y="43"/>
                    <a:pt x="996" y="43"/>
                    <a:pt x="996" y="43"/>
                  </a:cubicBezTo>
                  <a:cubicBezTo>
                    <a:pt x="996" y="70"/>
                    <a:pt x="996" y="70"/>
                    <a:pt x="996" y="70"/>
                  </a:cubicBezTo>
                  <a:cubicBezTo>
                    <a:pt x="996" y="75"/>
                    <a:pt x="996" y="83"/>
                    <a:pt x="990" y="89"/>
                  </a:cubicBezTo>
                  <a:cubicBezTo>
                    <a:pt x="989" y="89"/>
                    <a:pt x="989" y="90"/>
                    <a:pt x="988" y="90"/>
                  </a:cubicBezTo>
                  <a:cubicBezTo>
                    <a:pt x="1012" y="90"/>
                    <a:pt x="1012" y="90"/>
                    <a:pt x="1012" y="90"/>
                  </a:cubicBezTo>
                  <a:cubicBezTo>
                    <a:pt x="1005" y="85"/>
                    <a:pt x="1002" y="76"/>
                    <a:pt x="1002" y="68"/>
                  </a:cubicBezTo>
                  <a:cubicBezTo>
                    <a:pt x="1002" y="55"/>
                    <a:pt x="1011" y="41"/>
                    <a:pt x="1028" y="41"/>
                  </a:cubicBezTo>
                  <a:cubicBezTo>
                    <a:pt x="1035" y="41"/>
                    <a:pt x="1043" y="44"/>
                    <a:pt x="1048" y="49"/>
                  </a:cubicBezTo>
                  <a:cubicBezTo>
                    <a:pt x="1050" y="51"/>
                    <a:pt x="1051" y="53"/>
                    <a:pt x="1052" y="55"/>
                  </a:cubicBezTo>
                  <a:cubicBezTo>
                    <a:pt x="1039" y="62"/>
                    <a:pt x="1039" y="62"/>
                    <a:pt x="1039" y="62"/>
                  </a:cubicBezTo>
                  <a:cubicBezTo>
                    <a:pt x="1038" y="59"/>
                    <a:pt x="1035" y="53"/>
                    <a:pt x="1028" y="53"/>
                  </a:cubicBezTo>
                  <a:cubicBezTo>
                    <a:pt x="1025" y="53"/>
                    <a:pt x="1023" y="55"/>
                    <a:pt x="1022" y="56"/>
                  </a:cubicBezTo>
                  <a:cubicBezTo>
                    <a:pt x="1018" y="60"/>
                    <a:pt x="1018" y="65"/>
                    <a:pt x="1018" y="67"/>
                  </a:cubicBezTo>
                  <a:cubicBezTo>
                    <a:pt x="1018" y="75"/>
                    <a:pt x="1021" y="82"/>
                    <a:pt x="1028" y="82"/>
                  </a:cubicBezTo>
                  <a:cubicBezTo>
                    <a:pt x="1036" y="82"/>
                    <a:pt x="1038" y="75"/>
                    <a:pt x="1039" y="74"/>
                  </a:cubicBezTo>
                  <a:cubicBezTo>
                    <a:pt x="1052" y="80"/>
                    <a:pt x="1052" y="80"/>
                    <a:pt x="1052" y="80"/>
                  </a:cubicBezTo>
                  <a:cubicBezTo>
                    <a:pt x="1051" y="83"/>
                    <a:pt x="1050" y="85"/>
                    <a:pt x="1047" y="87"/>
                  </a:cubicBezTo>
                  <a:cubicBezTo>
                    <a:pt x="1046" y="88"/>
                    <a:pt x="1045" y="89"/>
                    <a:pt x="1044" y="90"/>
                  </a:cubicBezTo>
                  <a:cubicBezTo>
                    <a:pt x="1059" y="90"/>
                    <a:pt x="1059" y="90"/>
                    <a:pt x="1059" y="90"/>
                  </a:cubicBezTo>
                  <a:cubicBezTo>
                    <a:pt x="1059" y="43"/>
                    <a:pt x="1059" y="43"/>
                    <a:pt x="1059" y="43"/>
                  </a:cubicBezTo>
                  <a:cubicBezTo>
                    <a:pt x="1075" y="43"/>
                    <a:pt x="1075" y="43"/>
                    <a:pt x="1075" y="43"/>
                  </a:cubicBezTo>
                  <a:cubicBezTo>
                    <a:pt x="1075" y="80"/>
                    <a:pt x="1075" y="80"/>
                    <a:pt x="1075" y="80"/>
                  </a:cubicBezTo>
                  <a:cubicBezTo>
                    <a:pt x="1096" y="80"/>
                    <a:pt x="1096" y="80"/>
                    <a:pt x="1096" y="80"/>
                  </a:cubicBezTo>
                  <a:cubicBezTo>
                    <a:pt x="1096" y="90"/>
                    <a:pt x="1096" y="90"/>
                    <a:pt x="1096" y="90"/>
                  </a:cubicBezTo>
                  <a:cubicBezTo>
                    <a:pt x="1123" y="90"/>
                    <a:pt x="1123" y="90"/>
                    <a:pt x="1123" y="90"/>
                  </a:cubicBezTo>
                  <a:cubicBezTo>
                    <a:pt x="1123" y="0"/>
                    <a:pt x="1123" y="0"/>
                    <a:pt x="112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EA76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7877B924-7E7B-826C-275A-A2C930EBF03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524000" y="360000"/>
              <a:ext cx="147064" cy="172800"/>
            </a:xfrm>
            <a:prstGeom prst="rect">
              <a:avLst/>
            </a:prstGeom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441EEC8F-9CE6-C642-6B25-8D906F438459}"/>
              </a:ext>
            </a:extLst>
          </p:cNvPr>
          <p:cNvSpPr txBox="1"/>
          <p:nvPr/>
        </p:nvSpPr>
        <p:spPr>
          <a:xfrm>
            <a:off x="239573" y="163468"/>
            <a:ext cx="70448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(M)HD turbulence</a:t>
            </a:r>
          </a:p>
        </p:txBody>
      </p:sp>
      <p:sp>
        <p:nvSpPr>
          <p:cNvPr id="7" name="TextBox 70">
            <a:extLst>
              <a:ext uri="{FF2B5EF4-FFF2-40B4-BE49-F238E27FC236}">
                <a16:creationId xmlns:a16="http://schemas.microsoft.com/office/drawing/2014/main" id="{E2D8F17D-6092-0C1A-E6EF-6510B5078D8A}"/>
              </a:ext>
            </a:extLst>
          </p:cNvPr>
          <p:cNvSpPr txBox="1"/>
          <p:nvPr/>
        </p:nvSpPr>
        <p:spPr>
          <a:xfrm>
            <a:off x="220779" y="871300"/>
            <a:ext cx="8702442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Power spectrum of turbulent fluctuations</a:t>
            </a:r>
          </a:p>
          <a:p>
            <a:r>
              <a:rPr lang="en-GB" u="sng" dirty="0"/>
              <a:t>Assumption:</a:t>
            </a:r>
            <a:r>
              <a:rPr lang="en-GB" dirty="0"/>
              <a:t> At intermediate scales, energy just transfers from scale to scale (locally) without dissipation and at a constant rate (no pile-up of energy at certain scales).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010438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2101</Words>
  <Application>Microsoft Macintosh PowerPoint</Application>
  <PresentationFormat>Bildschirmpräsentation (16:9)</PresentationFormat>
  <Paragraphs>313</Paragraphs>
  <Slides>43</Slides>
  <Notes>39</Notes>
  <HiddenSlides>0</HiddenSlides>
  <MMClips>1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43</vt:i4>
      </vt:variant>
    </vt:vector>
  </HeadingPairs>
  <TitlesOfParts>
    <vt:vector size="47" baseType="lpstr">
      <vt:lpstr>Arial</vt:lpstr>
      <vt:lpstr>Calibri</vt:lpstr>
      <vt:lpstr>Cambria Math</vt:lpstr>
      <vt:lpstr>Office Theme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-</dc:creator>
  <cp:lastModifiedBy>Verscharen, Daniel</cp:lastModifiedBy>
  <cp:revision>704</cp:revision>
  <dcterms:created xsi:type="dcterms:W3CDTF">2014-08-20T12:29:59Z</dcterms:created>
  <dcterms:modified xsi:type="dcterms:W3CDTF">2026-01-19T13:32:47Z</dcterms:modified>
</cp:coreProperties>
</file>