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400" r:id="rId3"/>
    <p:sldId id="399" r:id="rId4"/>
    <p:sldId id="409" r:id="rId5"/>
    <p:sldId id="401" r:id="rId6"/>
    <p:sldId id="402" r:id="rId7"/>
    <p:sldId id="403" r:id="rId8"/>
    <p:sldId id="404" r:id="rId9"/>
    <p:sldId id="405" r:id="rId10"/>
    <p:sldId id="406" r:id="rId11"/>
    <p:sldId id="407" r:id="rId12"/>
    <p:sldId id="408" r:id="rId13"/>
    <p:sldId id="410" r:id="rId14"/>
    <p:sldId id="370" r:id="rId15"/>
    <p:sldId id="411" r:id="rId16"/>
    <p:sldId id="412" r:id="rId17"/>
    <p:sldId id="413" r:id="rId18"/>
    <p:sldId id="414" r:id="rId19"/>
    <p:sldId id="394" r:id="rId20"/>
    <p:sldId id="395" r:id="rId21"/>
    <p:sldId id="396" r:id="rId22"/>
    <p:sldId id="415" r:id="rId23"/>
    <p:sldId id="422" r:id="rId24"/>
    <p:sldId id="398" r:id="rId25"/>
    <p:sldId id="417" r:id="rId26"/>
    <p:sldId id="418" r:id="rId27"/>
    <p:sldId id="419" r:id="rId28"/>
    <p:sldId id="423" r:id="rId29"/>
    <p:sldId id="421" r:id="rId30"/>
    <p:sldId id="424" r:id="rId31"/>
    <p:sldId id="392" r:id="rId32"/>
    <p:sldId id="317" r:id="rId33"/>
    <p:sldId id="425" r:id="rId34"/>
    <p:sldId id="289" r:id="rId35"/>
    <p:sldId id="268" r:id="rId36"/>
    <p:sldId id="269" r:id="rId37"/>
    <p:sldId id="266" r:id="rId38"/>
    <p:sldId id="383" r:id="rId39"/>
    <p:sldId id="369" r:id="rId4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EA7600"/>
    <a:srgbClr val="00FFFF"/>
    <a:srgbClr val="B2B3B2"/>
    <a:srgbClr val="EFA720"/>
    <a:srgbClr val="361C64"/>
    <a:srgbClr val="0C1A44"/>
    <a:srgbClr val="9FD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5" autoAdjust="0"/>
    <p:restoredTop sz="92277"/>
  </p:normalViewPr>
  <p:slideViewPr>
    <p:cSldViewPr snapToGrid="0" snapToObjects="1">
      <p:cViewPr varScale="1">
        <p:scale>
          <a:sx n="133" d="100"/>
          <a:sy n="133" d="100"/>
        </p:scale>
        <p:origin x="816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7A848-CEE9-2E4C-88D4-3A15E34C9D1F}" type="datetimeFigureOut">
              <a:rPr lang="en-US" smtClean="0"/>
              <a:t>1/18/26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2AD9B-210B-A545-8A1E-463FED0920B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55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5CC2B-9B0C-FF89-E7D3-7465CB314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C7CAB1-1E95-9951-0545-4E816FA83E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F677C6-C628-C7CC-143C-9B8897818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9A519-5E91-AC97-E435-1037983EE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11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9CC84-FCDB-6497-4758-B205C5353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172476-5022-FBEC-2FBC-EC4788D465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9F40C1-A2DD-6DF5-FAD4-F8DE8EBD4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EEC8C-A54C-B467-12BF-9C16CBD217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4847B-9AF6-9266-05C2-56AB19ACA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0B55BD-C55A-305E-C87C-3DF893741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8B640E-3172-B0D2-2E84-12CA2F17BD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41AF8-A625-7DF6-DCF6-06E5000D55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48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5F77C-2AC0-FA1F-9DCB-A75B75496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E23493-F760-AC8B-3AA8-C8F8C81F6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BECBDD-B5C2-68C8-F8DA-85096C1A58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59684-CFBC-15CF-85B9-BC6EB473B6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33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76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35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77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48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33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857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33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02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88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312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1A5DA-C850-BEE4-E52E-2F667B229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57E008-CF74-93A6-9D9C-DEE63CF8B9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05A41C-E72A-EEF1-00F5-D4A12B641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B766B-4EFB-CC3E-C0E2-81DAC786A8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74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88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910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365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023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248A9-C4CE-D91E-43F2-F8A361DCD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94B6B0-FB92-AAA2-1118-667AF76AED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BEA588-34A2-30F5-86C3-58633315F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601B1-E2C3-9DB7-046D-045CD08D46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685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409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E4288-2B8E-B905-E904-E39A7A0EA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4D7B91-2864-AD0D-E6AA-B95DF7F4B7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50565A-FA30-D76F-AC4D-04E3B90AE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2476A-8D3A-29A6-3DBE-B5D89232B5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4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2A5FB-C427-2D13-183B-7B74CAC07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8F271E-890B-D257-91F4-41AFB97131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13A3FC-F3FE-06D3-6CD5-14ED9A6D0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43853-A3AF-6028-3473-8073C15E24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180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736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06560-4A07-F89E-2855-A8534163F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6EA245-45FD-523C-3936-337EB9EB7F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73E181-7CC4-DC4A-497A-CB901CC231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D7872-92B1-5A9D-2633-71DBCADB5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16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06E21-A3E1-E511-480A-3E15F1C76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33D38B-000B-9776-80ED-ADB33EB45B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E8315E-F703-0F1A-6C06-FF137A625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6A745-4D12-4E24-2421-4313E8DCFB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88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F6131-668C-96DE-1677-899AD5B0E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949588-5DC6-D179-E984-B9B76AAEB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445387-2EDF-7CE4-9367-56134DC23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10983-83CE-E1D2-4434-3BC312B65D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54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C0C9F-E07E-8A32-3F16-F2DF6687B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C90928-0A36-405A-F22F-A619CB295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28A1C5-B59A-D41F-451C-1EBF76C0B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8BDFA-A949-3077-0B72-B077078DDA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98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F00D3-ED3F-602C-56EB-05382E67D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604196-87C4-B684-CBFB-5889A120E5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608D94-EF98-1027-B76C-7DE40A26FF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0211F-4355-E3DD-532D-48B09023CD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17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CF30A-361D-4FB0-7422-E406BA522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F45AD9-0AD2-FE25-1860-BDBA849A7C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715C65-4DEE-B980-98D4-F366ED6749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7E477-7692-2B59-2119-E0C06D587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34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6283C-C6B4-4ED6-E371-D99D51F1D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272D1A-FE06-6709-FD71-A3B0245A3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A5CEAC-8A1C-A7E7-2D1F-B27A02F01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3948F-C4B6-34E9-ACBC-1638CBA4DA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65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3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5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27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7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9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6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59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39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3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1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1/18/26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1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6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A461-EA6A-5444-9DB9-803F995328F6}" type="datetimeFigureOut">
              <a:rPr lang="en-US" smtClean="0"/>
              <a:t>1/18/26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6EFE0-9312-8047-8AD2-458D356D50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5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emf"/><Relationship Id="rId5" Type="http://schemas.openxmlformats.org/officeDocument/2006/relationships/image" Target="../media/image23.emf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41.emf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emf"/><Relationship Id="rId4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1.pn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43.emf"/><Relationship Id="rId4" Type="http://schemas.openxmlformats.org/officeDocument/2006/relationships/image" Target="../media/image310.png"/><Relationship Id="rId9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1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8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6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1235075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07617" y="3152740"/>
            <a:ext cx="4904714" cy="1558882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numCol="1" spcCol="7200000">
            <a:noAutofit/>
          </a:bodyPr>
          <a:lstStyle/>
          <a:p>
            <a:r>
              <a:rPr lang="en-GB" sz="3600" baseline="30000" dirty="0">
                <a:solidFill>
                  <a:srgbClr val="EA7600"/>
                </a:solidFill>
                <a:latin typeface="Arial" charset="0"/>
                <a:ea typeface="Arial" charset="0"/>
                <a:cs typeface="Arial" charset="0"/>
              </a:rPr>
              <a:t>Astrophysical Plasmas and </a:t>
            </a:r>
            <a:br>
              <a:rPr lang="en-GB" sz="3600" baseline="30000" dirty="0">
                <a:solidFill>
                  <a:srgbClr val="EA76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3600" baseline="30000" dirty="0">
                <a:solidFill>
                  <a:srgbClr val="EA7600"/>
                </a:solidFill>
                <a:latin typeface="Arial" charset="0"/>
                <a:ea typeface="Arial" charset="0"/>
                <a:cs typeface="Arial" charset="0"/>
              </a:rPr>
              <a:t>Cosmic Ray Propagation – Part I</a:t>
            </a:r>
            <a:endParaRPr lang="en-GB" sz="2800" baseline="30000" dirty="0">
              <a:latin typeface="Arial" charset="0"/>
              <a:ea typeface="Arial" charset="0"/>
              <a:cs typeface="Arial" charset="0"/>
            </a:endParaRPr>
          </a:p>
          <a:p>
            <a:endParaRPr lang="en-GB" sz="2800" baseline="30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GB" sz="2800" baseline="30000" dirty="0">
                <a:latin typeface="Arial" charset="0"/>
                <a:ea typeface="Arial" charset="0"/>
                <a:cs typeface="Arial" charset="0"/>
              </a:rPr>
              <a:t>Daniel Verscharen</a:t>
            </a:r>
          </a:p>
          <a:p>
            <a:r>
              <a:rPr lang="en-GB" sz="2000" baseline="30000" dirty="0">
                <a:latin typeface="Arial" charset="0"/>
                <a:ea typeface="Arial" charset="0"/>
                <a:cs typeface="Arial" charset="0"/>
              </a:rPr>
              <a:t>University College London (@</a:t>
            </a:r>
            <a:r>
              <a:rPr lang="en-GB" sz="2000" baseline="30000" dirty="0" err="1">
                <a:latin typeface="Arial" charset="0"/>
                <a:ea typeface="Arial" charset="0"/>
                <a:cs typeface="Arial" charset="0"/>
              </a:rPr>
              <a:t>ucl</a:t>
            </a:r>
            <a:r>
              <a:rPr lang="en-GB" sz="2000" baseline="30000" dirty="0">
                <a:latin typeface="Arial" charset="0"/>
                <a:ea typeface="Arial" charset="0"/>
                <a:cs typeface="Arial" charset="0"/>
              </a:rPr>
              <a:t>),</a:t>
            </a:r>
          </a:p>
          <a:p>
            <a:r>
              <a:rPr lang="en-GB" sz="2000" baseline="30000" dirty="0" err="1">
                <a:latin typeface="Arial" charset="0"/>
                <a:ea typeface="Arial" charset="0"/>
                <a:cs typeface="Arial" charset="0"/>
              </a:rPr>
              <a:t>Mullard</a:t>
            </a:r>
            <a:r>
              <a:rPr lang="en-GB" sz="2000" baseline="30000" dirty="0">
                <a:latin typeface="Arial" charset="0"/>
                <a:ea typeface="Arial" charset="0"/>
                <a:cs typeface="Arial" charset="0"/>
              </a:rPr>
              <a:t> Space Science Laboratory (@</a:t>
            </a:r>
            <a:r>
              <a:rPr lang="en-GB" sz="2000" baseline="30000" dirty="0" err="1">
                <a:latin typeface="Arial" charset="0"/>
                <a:ea typeface="Arial" charset="0"/>
                <a:cs typeface="Arial" charset="0"/>
              </a:rPr>
              <a:t>MSSLSpaceLab</a:t>
            </a:r>
            <a:r>
              <a:rPr lang="en-GB" sz="2000" baseline="30000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7617" y="4744624"/>
            <a:ext cx="2756116" cy="291042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numCol="1" spcCol="7200000" anchor="b" anchorCtr="0">
            <a:noAutofit/>
          </a:bodyPr>
          <a:lstStyle/>
          <a:p>
            <a:r>
              <a:rPr lang="en-GB" baseline="-25000" dirty="0">
                <a:latin typeface="Arial" charset="0"/>
                <a:ea typeface="Arial" charset="0"/>
                <a:cs typeface="Arial" charset="0"/>
              </a:rPr>
              <a:t>19 January 2026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4124" y="253355"/>
            <a:ext cx="2933495" cy="1692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MULLARD SPACE SCIENCE LABORATORY</a:t>
            </a:r>
          </a:p>
        </p:txBody>
      </p:sp>
      <p:pic>
        <p:nvPicPr>
          <p:cNvPr id="11" name="Picture 10" descr="A picture containing orange, dark, smoke, flying&#10;&#10;Description automatically generated">
            <a:extLst>
              <a:ext uri="{FF2B5EF4-FFF2-40B4-BE49-F238E27FC236}">
                <a16:creationId xmlns:a16="http://schemas.microsoft.com/office/drawing/2014/main" id="{F92E5AC5-718E-B046-A9D5-BF3413DDBE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98" r="16039"/>
          <a:stretch/>
        </p:blipFill>
        <p:spPr>
          <a:xfrm>
            <a:off x="4860758" y="1235075"/>
            <a:ext cx="4283242" cy="34987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C8C89D-7CA8-214C-BC6A-0D687796B97F}"/>
              </a:ext>
            </a:extLst>
          </p:cNvPr>
          <p:cNvSpPr txBox="1"/>
          <p:nvPr/>
        </p:nvSpPr>
        <p:spPr>
          <a:xfrm>
            <a:off x="8729054" y="4450012"/>
            <a:ext cx="486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(ESA)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2E05A78-B428-E245-4E9F-917D0218D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146" y="4887491"/>
            <a:ext cx="2403445" cy="222597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37D5F978-2210-A865-E210-FFCC8759C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8168" y="4836056"/>
            <a:ext cx="2403445" cy="32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66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4AE2F-E808-16FE-1872-850D18E24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6CFA3B4-A018-E020-EEF6-128A76EE9534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736487FE-C56A-E8EF-F832-2C8C7FC8F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6D7F4E2-F790-B14C-3F44-932813738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404C344-8CA1-0406-C56F-A5CB435053F0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How do we describe plasmas?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707E37F-16BE-C2EC-B816-AD93CC9545F1}"/>
              </a:ext>
            </a:extLst>
          </p:cNvPr>
          <p:cNvSpPr txBox="1"/>
          <p:nvPr/>
        </p:nvSpPr>
        <p:spPr>
          <a:xfrm>
            <a:off x="220779" y="839753"/>
            <a:ext cx="8702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(Almost) all of </a:t>
            </a:r>
            <a:r>
              <a:rPr lang="en-GB" sz="2000" dirty="0" err="1"/>
              <a:t>collisionless</a:t>
            </a:r>
            <a:r>
              <a:rPr lang="en-GB" sz="2000" dirty="0"/>
              <a:t> plasma physics is described by the following set of equations: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804722D-7EF5-1877-3E87-F675C4D18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639" y="3547906"/>
            <a:ext cx="1366067" cy="2336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273467A-842B-84A2-D146-EF3A1F32A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70" y="4205220"/>
            <a:ext cx="2238847" cy="65299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C04B198-53F3-44D1-BAE3-57DF2627F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738" y="4162273"/>
            <a:ext cx="5087502" cy="8508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0E5DF7F-C013-0DE6-DFB9-5924EE875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70" y="3241798"/>
            <a:ext cx="3557954" cy="8458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7D37265-C0BC-A00E-E52B-32A37F9171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770" y="1779427"/>
            <a:ext cx="6627936" cy="806720"/>
          </a:xfrm>
          <a:prstGeom prst="rect">
            <a:avLst/>
          </a:prstGeom>
        </p:spPr>
      </p:pic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93FF8CFF-DB4C-B33C-1901-C5D11B488CBF}"/>
              </a:ext>
            </a:extLst>
          </p:cNvPr>
          <p:cNvSpPr/>
          <p:nvPr/>
        </p:nvSpPr>
        <p:spPr>
          <a:xfrm>
            <a:off x="220779" y="3166712"/>
            <a:ext cx="8788467" cy="1912228"/>
          </a:xfrm>
          <a:custGeom>
            <a:avLst/>
            <a:gdLst>
              <a:gd name="csX0" fmla="*/ 0 w 8788467"/>
              <a:gd name="csY0" fmla="*/ 318711 h 1912228"/>
              <a:gd name="csX1" fmla="*/ 318711 w 8788467"/>
              <a:gd name="csY1" fmla="*/ 0 h 1912228"/>
              <a:gd name="csX2" fmla="*/ 1160986 w 8788467"/>
              <a:gd name="csY2" fmla="*/ 0 h 1912228"/>
              <a:gd name="csX3" fmla="*/ 1758729 w 8788467"/>
              <a:gd name="csY3" fmla="*/ 0 h 1912228"/>
              <a:gd name="csX4" fmla="*/ 2274962 w 8788467"/>
              <a:gd name="csY4" fmla="*/ 0 h 1912228"/>
              <a:gd name="csX5" fmla="*/ 3035726 w 8788467"/>
              <a:gd name="csY5" fmla="*/ 0 h 1912228"/>
              <a:gd name="csX6" fmla="*/ 3633469 w 8788467"/>
              <a:gd name="csY6" fmla="*/ 0 h 1912228"/>
              <a:gd name="csX7" fmla="*/ 4475744 w 8788467"/>
              <a:gd name="csY7" fmla="*/ 0 h 1912228"/>
              <a:gd name="csX8" fmla="*/ 4991977 w 8788467"/>
              <a:gd name="csY8" fmla="*/ 0 h 1912228"/>
              <a:gd name="csX9" fmla="*/ 5834251 w 8788467"/>
              <a:gd name="csY9" fmla="*/ 0 h 1912228"/>
              <a:gd name="csX10" fmla="*/ 6268974 w 8788467"/>
              <a:gd name="csY10" fmla="*/ 0 h 1912228"/>
              <a:gd name="csX11" fmla="*/ 6948228 w 8788467"/>
              <a:gd name="csY11" fmla="*/ 0 h 1912228"/>
              <a:gd name="csX12" fmla="*/ 7627481 w 8788467"/>
              <a:gd name="csY12" fmla="*/ 0 h 1912228"/>
              <a:gd name="csX13" fmla="*/ 8469756 w 8788467"/>
              <a:gd name="csY13" fmla="*/ 0 h 1912228"/>
              <a:gd name="csX14" fmla="*/ 8788467 w 8788467"/>
              <a:gd name="csY14" fmla="*/ 318711 h 1912228"/>
              <a:gd name="csX15" fmla="*/ 8788467 w 8788467"/>
              <a:gd name="csY15" fmla="*/ 956114 h 1912228"/>
              <a:gd name="csX16" fmla="*/ 8788467 w 8788467"/>
              <a:gd name="csY16" fmla="*/ 1593517 h 1912228"/>
              <a:gd name="csX17" fmla="*/ 8469756 w 8788467"/>
              <a:gd name="csY17" fmla="*/ 1912228 h 1912228"/>
              <a:gd name="csX18" fmla="*/ 7708992 w 8788467"/>
              <a:gd name="csY18" fmla="*/ 1912228 h 1912228"/>
              <a:gd name="csX19" fmla="*/ 7192759 w 8788467"/>
              <a:gd name="csY19" fmla="*/ 1912228 h 1912228"/>
              <a:gd name="csX20" fmla="*/ 6350484 w 8788467"/>
              <a:gd name="csY20" fmla="*/ 1912228 h 1912228"/>
              <a:gd name="csX21" fmla="*/ 5671231 w 8788467"/>
              <a:gd name="csY21" fmla="*/ 1912228 h 1912228"/>
              <a:gd name="csX22" fmla="*/ 5154998 w 8788467"/>
              <a:gd name="csY22" fmla="*/ 1912228 h 1912228"/>
              <a:gd name="csX23" fmla="*/ 4475744 w 8788467"/>
              <a:gd name="csY23" fmla="*/ 1912228 h 1912228"/>
              <a:gd name="csX24" fmla="*/ 4041022 w 8788467"/>
              <a:gd name="csY24" fmla="*/ 1912228 h 1912228"/>
              <a:gd name="csX25" fmla="*/ 3606299 w 8788467"/>
              <a:gd name="csY25" fmla="*/ 1912228 h 1912228"/>
              <a:gd name="csX26" fmla="*/ 2927045 w 8788467"/>
              <a:gd name="csY26" fmla="*/ 1912228 h 1912228"/>
              <a:gd name="csX27" fmla="*/ 2410813 w 8788467"/>
              <a:gd name="csY27" fmla="*/ 1912228 h 1912228"/>
              <a:gd name="csX28" fmla="*/ 1650048 w 8788467"/>
              <a:gd name="csY28" fmla="*/ 1912228 h 1912228"/>
              <a:gd name="csX29" fmla="*/ 1133815 w 8788467"/>
              <a:gd name="csY29" fmla="*/ 1912228 h 1912228"/>
              <a:gd name="csX30" fmla="*/ 318711 w 8788467"/>
              <a:gd name="csY30" fmla="*/ 1912228 h 1912228"/>
              <a:gd name="csX31" fmla="*/ 0 w 8788467"/>
              <a:gd name="csY31" fmla="*/ 1593517 h 1912228"/>
              <a:gd name="csX32" fmla="*/ 0 w 8788467"/>
              <a:gd name="csY32" fmla="*/ 943366 h 1912228"/>
              <a:gd name="csX33" fmla="*/ 0 w 8788467"/>
              <a:gd name="csY33" fmla="*/ 318711 h 191222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8788467" h="1912228" extrusionOk="0">
                <a:moveTo>
                  <a:pt x="0" y="318711"/>
                </a:moveTo>
                <a:cubicBezTo>
                  <a:pt x="-21994" y="129125"/>
                  <a:pt x="102662" y="15024"/>
                  <a:pt x="318711" y="0"/>
                </a:cubicBezTo>
                <a:cubicBezTo>
                  <a:pt x="577362" y="7974"/>
                  <a:pt x="944648" y="37788"/>
                  <a:pt x="1160986" y="0"/>
                </a:cubicBezTo>
                <a:cubicBezTo>
                  <a:pt x="1377325" y="-37788"/>
                  <a:pt x="1460204" y="-585"/>
                  <a:pt x="1758729" y="0"/>
                </a:cubicBezTo>
                <a:cubicBezTo>
                  <a:pt x="2057254" y="585"/>
                  <a:pt x="2020566" y="3555"/>
                  <a:pt x="2274962" y="0"/>
                </a:cubicBezTo>
                <a:cubicBezTo>
                  <a:pt x="2529358" y="-3555"/>
                  <a:pt x="2663255" y="17199"/>
                  <a:pt x="3035726" y="0"/>
                </a:cubicBezTo>
                <a:cubicBezTo>
                  <a:pt x="3408197" y="-17199"/>
                  <a:pt x="3427121" y="-17030"/>
                  <a:pt x="3633469" y="0"/>
                </a:cubicBezTo>
                <a:cubicBezTo>
                  <a:pt x="3839817" y="17030"/>
                  <a:pt x="4196199" y="6368"/>
                  <a:pt x="4475744" y="0"/>
                </a:cubicBezTo>
                <a:cubicBezTo>
                  <a:pt x="4755289" y="-6368"/>
                  <a:pt x="4843076" y="1990"/>
                  <a:pt x="4991977" y="0"/>
                </a:cubicBezTo>
                <a:cubicBezTo>
                  <a:pt x="5140878" y="-1990"/>
                  <a:pt x="5489461" y="-20595"/>
                  <a:pt x="5834251" y="0"/>
                </a:cubicBezTo>
                <a:cubicBezTo>
                  <a:pt x="6179041" y="20595"/>
                  <a:pt x="6174091" y="9020"/>
                  <a:pt x="6268974" y="0"/>
                </a:cubicBezTo>
                <a:cubicBezTo>
                  <a:pt x="6363857" y="-9020"/>
                  <a:pt x="6695458" y="-18250"/>
                  <a:pt x="6948228" y="0"/>
                </a:cubicBezTo>
                <a:cubicBezTo>
                  <a:pt x="7200998" y="18250"/>
                  <a:pt x="7321903" y="28428"/>
                  <a:pt x="7627481" y="0"/>
                </a:cubicBezTo>
                <a:cubicBezTo>
                  <a:pt x="7933059" y="-28428"/>
                  <a:pt x="8213222" y="-15318"/>
                  <a:pt x="8469756" y="0"/>
                </a:cubicBezTo>
                <a:cubicBezTo>
                  <a:pt x="8653854" y="9896"/>
                  <a:pt x="8815161" y="119320"/>
                  <a:pt x="8788467" y="318711"/>
                </a:cubicBezTo>
                <a:cubicBezTo>
                  <a:pt x="8778551" y="636734"/>
                  <a:pt x="8775928" y="712746"/>
                  <a:pt x="8788467" y="956114"/>
                </a:cubicBezTo>
                <a:cubicBezTo>
                  <a:pt x="8801006" y="1199482"/>
                  <a:pt x="8807787" y="1350663"/>
                  <a:pt x="8788467" y="1593517"/>
                </a:cubicBezTo>
                <a:cubicBezTo>
                  <a:pt x="8773655" y="1739343"/>
                  <a:pt x="8648087" y="1880961"/>
                  <a:pt x="8469756" y="1912228"/>
                </a:cubicBezTo>
                <a:cubicBezTo>
                  <a:pt x="8227080" y="1908302"/>
                  <a:pt x="7863329" y="1926140"/>
                  <a:pt x="7708992" y="1912228"/>
                </a:cubicBezTo>
                <a:cubicBezTo>
                  <a:pt x="7554655" y="1898316"/>
                  <a:pt x="7315362" y="1935414"/>
                  <a:pt x="7192759" y="1912228"/>
                </a:cubicBezTo>
                <a:cubicBezTo>
                  <a:pt x="7070156" y="1889042"/>
                  <a:pt x="6592169" y="1951029"/>
                  <a:pt x="6350484" y="1912228"/>
                </a:cubicBezTo>
                <a:cubicBezTo>
                  <a:pt x="6108799" y="1873427"/>
                  <a:pt x="5998082" y="1916030"/>
                  <a:pt x="5671231" y="1912228"/>
                </a:cubicBezTo>
                <a:cubicBezTo>
                  <a:pt x="5344380" y="1908426"/>
                  <a:pt x="5401317" y="1921892"/>
                  <a:pt x="5154998" y="1912228"/>
                </a:cubicBezTo>
                <a:cubicBezTo>
                  <a:pt x="4908679" y="1902564"/>
                  <a:pt x="4617381" y="1943755"/>
                  <a:pt x="4475744" y="1912228"/>
                </a:cubicBezTo>
                <a:cubicBezTo>
                  <a:pt x="4334107" y="1880701"/>
                  <a:pt x="4135306" y="1909915"/>
                  <a:pt x="4041022" y="1912228"/>
                </a:cubicBezTo>
                <a:cubicBezTo>
                  <a:pt x="3946738" y="1914541"/>
                  <a:pt x="3733543" y="1906143"/>
                  <a:pt x="3606299" y="1912228"/>
                </a:cubicBezTo>
                <a:cubicBezTo>
                  <a:pt x="3479055" y="1918313"/>
                  <a:pt x="3193702" y="1892193"/>
                  <a:pt x="2927045" y="1912228"/>
                </a:cubicBezTo>
                <a:cubicBezTo>
                  <a:pt x="2660388" y="1932263"/>
                  <a:pt x="2567578" y="1914680"/>
                  <a:pt x="2410813" y="1912228"/>
                </a:cubicBezTo>
                <a:cubicBezTo>
                  <a:pt x="2254048" y="1909776"/>
                  <a:pt x="1886135" y="1893056"/>
                  <a:pt x="1650048" y="1912228"/>
                </a:cubicBezTo>
                <a:cubicBezTo>
                  <a:pt x="1413961" y="1931400"/>
                  <a:pt x="1374782" y="1921197"/>
                  <a:pt x="1133815" y="1912228"/>
                </a:cubicBezTo>
                <a:cubicBezTo>
                  <a:pt x="892848" y="1903259"/>
                  <a:pt x="641733" y="1921292"/>
                  <a:pt x="318711" y="1912228"/>
                </a:cubicBezTo>
                <a:cubicBezTo>
                  <a:pt x="120960" y="1934226"/>
                  <a:pt x="-13439" y="1798295"/>
                  <a:pt x="0" y="1593517"/>
                </a:cubicBezTo>
                <a:cubicBezTo>
                  <a:pt x="23192" y="1315855"/>
                  <a:pt x="-27275" y="1074643"/>
                  <a:pt x="0" y="943366"/>
                </a:cubicBezTo>
                <a:cubicBezTo>
                  <a:pt x="27275" y="812089"/>
                  <a:pt x="-10548" y="487657"/>
                  <a:pt x="0" y="31871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92F23263-D4F0-725F-F53C-1B665475BF23}"/>
              </a:ext>
            </a:extLst>
          </p:cNvPr>
          <p:cNvSpPr/>
          <p:nvPr/>
        </p:nvSpPr>
        <p:spPr>
          <a:xfrm>
            <a:off x="239574" y="1576910"/>
            <a:ext cx="6931248" cy="1209105"/>
          </a:xfrm>
          <a:custGeom>
            <a:avLst/>
            <a:gdLst>
              <a:gd name="csX0" fmla="*/ 0 w 6931248"/>
              <a:gd name="csY0" fmla="*/ 201522 h 1209105"/>
              <a:gd name="csX1" fmla="*/ 201522 w 6931248"/>
              <a:gd name="csY1" fmla="*/ 0 h 1209105"/>
              <a:gd name="csX2" fmla="*/ 984906 w 6931248"/>
              <a:gd name="csY2" fmla="*/ 0 h 1209105"/>
              <a:gd name="csX3" fmla="*/ 1572445 w 6931248"/>
              <a:gd name="csY3" fmla="*/ 0 h 1209105"/>
              <a:gd name="csX4" fmla="*/ 2094701 w 6931248"/>
              <a:gd name="csY4" fmla="*/ 0 h 1209105"/>
              <a:gd name="csX5" fmla="*/ 2812804 w 6931248"/>
              <a:gd name="csY5" fmla="*/ 0 h 1209105"/>
              <a:gd name="csX6" fmla="*/ 3400342 w 6931248"/>
              <a:gd name="csY6" fmla="*/ 0 h 1209105"/>
              <a:gd name="csX7" fmla="*/ 4183726 w 6931248"/>
              <a:gd name="csY7" fmla="*/ 0 h 1209105"/>
              <a:gd name="csX8" fmla="*/ 4705983 w 6931248"/>
              <a:gd name="csY8" fmla="*/ 0 h 1209105"/>
              <a:gd name="csX9" fmla="*/ 5489367 w 6931248"/>
              <a:gd name="csY9" fmla="*/ 0 h 1209105"/>
              <a:gd name="csX10" fmla="*/ 5946342 w 6931248"/>
              <a:gd name="csY10" fmla="*/ 0 h 1209105"/>
              <a:gd name="csX11" fmla="*/ 6729726 w 6931248"/>
              <a:gd name="csY11" fmla="*/ 0 h 1209105"/>
              <a:gd name="csX12" fmla="*/ 6931248 w 6931248"/>
              <a:gd name="csY12" fmla="*/ 201522 h 1209105"/>
              <a:gd name="csX13" fmla="*/ 6931248 w 6931248"/>
              <a:gd name="csY13" fmla="*/ 580371 h 1209105"/>
              <a:gd name="csX14" fmla="*/ 6931248 w 6931248"/>
              <a:gd name="csY14" fmla="*/ 1007583 h 1209105"/>
              <a:gd name="csX15" fmla="*/ 6729726 w 6931248"/>
              <a:gd name="csY15" fmla="*/ 1209105 h 1209105"/>
              <a:gd name="csX16" fmla="*/ 6011624 w 6931248"/>
              <a:gd name="csY16" fmla="*/ 1209105 h 1209105"/>
              <a:gd name="csX17" fmla="*/ 5358803 w 6931248"/>
              <a:gd name="csY17" fmla="*/ 1209105 h 1209105"/>
              <a:gd name="csX18" fmla="*/ 4901829 w 6931248"/>
              <a:gd name="csY18" fmla="*/ 1209105 h 1209105"/>
              <a:gd name="csX19" fmla="*/ 4379573 w 6931248"/>
              <a:gd name="csY19" fmla="*/ 1209105 h 1209105"/>
              <a:gd name="csX20" fmla="*/ 3596188 w 6931248"/>
              <a:gd name="csY20" fmla="*/ 1209105 h 1209105"/>
              <a:gd name="csX21" fmla="*/ 2943368 w 6931248"/>
              <a:gd name="csY21" fmla="*/ 1209105 h 1209105"/>
              <a:gd name="csX22" fmla="*/ 2421111 w 6931248"/>
              <a:gd name="csY22" fmla="*/ 1209105 h 1209105"/>
              <a:gd name="csX23" fmla="*/ 1768291 w 6931248"/>
              <a:gd name="csY23" fmla="*/ 1209105 h 1209105"/>
              <a:gd name="csX24" fmla="*/ 1311317 w 6931248"/>
              <a:gd name="csY24" fmla="*/ 1209105 h 1209105"/>
              <a:gd name="csX25" fmla="*/ 854342 w 6931248"/>
              <a:gd name="csY25" fmla="*/ 1209105 h 1209105"/>
              <a:gd name="csX26" fmla="*/ 201522 w 6931248"/>
              <a:gd name="csY26" fmla="*/ 1209105 h 1209105"/>
              <a:gd name="csX27" fmla="*/ 0 w 6931248"/>
              <a:gd name="csY27" fmla="*/ 1007583 h 1209105"/>
              <a:gd name="csX28" fmla="*/ 0 w 6931248"/>
              <a:gd name="csY28" fmla="*/ 628734 h 1209105"/>
              <a:gd name="csX29" fmla="*/ 0 w 6931248"/>
              <a:gd name="csY29" fmla="*/ 201522 h 12091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6931248" h="1209105" extrusionOk="0">
                <a:moveTo>
                  <a:pt x="0" y="201522"/>
                </a:moveTo>
                <a:cubicBezTo>
                  <a:pt x="-19687" y="78081"/>
                  <a:pt x="78957" y="4229"/>
                  <a:pt x="201522" y="0"/>
                </a:cubicBezTo>
                <a:cubicBezTo>
                  <a:pt x="498091" y="-4312"/>
                  <a:pt x="682950" y="-31650"/>
                  <a:pt x="984906" y="0"/>
                </a:cubicBezTo>
                <a:cubicBezTo>
                  <a:pt x="1286862" y="31650"/>
                  <a:pt x="1419494" y="-2966"/>
                  <a:pt x="1572445" y="0"/>
                </a:cubicBezTo>
                <a:cubicBezTo>
                  <a:pt x="1725396" y="2966"/>
                  <a:pt x="1869296" y="11838"/>
                  <a:pt x="2094701" y="0"/>
                </a:cubicBezTo>
                <a:cubicBezTo>
                  <a:pt x="2320106" y="-11838"/>
                  <a:pt x="2642944" y="-30529"/>
                  <a:pt x="2812804" y="0"/>
                </a:cubicBezTo>
                <a:cubicBezTo>
                  <a:pt x="2982664" y="30529"/>
                  <a:pt x="3119562" y="-28205"/>
                  <a:pt x="3400342" y="0"/>
                </a:cubicBezTo>
                <a:cubicBezTo>
                  <a:pt x="3681122" y="28205"/>
                  <a:pt x="3897873" y="34138"/>
                  <a:pt x="4183726" y="0"/>
                </a:cubicBezTo>
                <a:cubicBezTo>
                  <a:pt x="4469579" y="-34138"/>
                  <a:pt x="4590376" y="2476"/>
                  <a:pt x="4705983" y="0"/>
                </a:cubicBezTo>
                <a:cubicBezTo>
                  <a:pt x="4821590" y="-2476"/>
                  <a:pt x="5154139" y="-29626"/>
                  <a:pt x="5489367" y="0"/>
                </a:cubicBezTo>
                <a:cubicBezTo>
                  <a:pt x="5824595" y="29626"/>
                  <a:pt x="5725201" y="-22232"/>
                  <a:pt x="5946342" y="0"/>
                </a:cubicBezTo>
                <a:cubicBezTo>
                  <a:pt x="6167484" y="22232"/>
                  <a:pt x="6432741" y="2286"/>
                  <a:pt x="6729726" y="0"/>
                </a:cubicBezTo>
                <a:cubicBezTo>
                  <a:pt x="6855219" y="21131"/>
                  <a:pt x="6932102" y="99067"/>
                  <a:pt x="6931248" y="201522"/>
                </a:cubicBezTo>
                <a:cubicBezTo>
                  <a:pt x="6934052" y="337788"/>
                  <a:pt x="6918695" y="434887"/>
                  <a:pt x="6931248" y="580371"/>
                </a:cubicBezTo>
                <a:cubicBezTo>
                  <a:pt x="6943801" y="725855"/>
                  <a:pt x="6937893" y="828654"/>
                  <a:pt x="6931248" y="1007583"/>
                </a:cubicBezTo>
                <a:cubicBezTo>
                  <a:pt x="6927655" y="1119471"/>
                  <a:pt x="6837527" y="1206692"/>
                  <a:pt x="6729726" y="1209105"/>
                </a:cubicBezTo>
                <a:cubicBezTo>
                  <a:pt x="6534631" y="1174519"/>
                  <a:pt x="6368252" y="1176408"/>
                  <a:pt x="6011624" y="1209105"/>
                </a:cubicBezTo>
                <a:cubicBezTo>
                  <a:pt x="5654996" y="1241802"/>
                  <a:pt x="5490541" y="1238734"/>
                  <a:pt x="5358803" y="1209105"/>
                </a:cubicBezTo>
                <a:cubicBezTo>
                  <a:pt x="5227065" y="1179476"/>
                  <a:pt x="5101668" y="1227572"/>
                  <a:pt x="4901829" y="1209105"/>
                </a:cubicBezTo>
                <a:cubicBezTo>
                  <a:pt x="4701990" y="1190638"/>
                  <a:pt x="4583277" y="1207500"/>
                  <a:pt x="4379573" y="1209105"/>
                </a:cubicBezTo>
                <a:cubicBezTo>
                  <a:pt x="4175869" y="1210710"/>
                  <a:pt x="3901381" y="1185077"/>
                  <a:pt x="3596188" y="1209105"/>
                </a:cubicBezTo>
                <a:cubicBezTo>
                  <a:pt x="3290995" y="1233133"/>
                  <a:pt x="3099000" y="1204179"/>
                  <a:pt x="2943368" y="1209105"/>
                </a:cubicBezTo>
                <a:cubicBezTo>
                  <a:pt x="2787736" y="1214031"/>
                  <a:pt x="2622876" y="1223474"/>
                  <a:pt x="2421111" y="1209105"/>
                </a:cubicBezTo>
                <a:cubicBezTo>
                  <a:pt x="2219346" y="1194736"/>
                  <a:pt x="2012735" y="1202574"/>
                  <a:pt x="1768291" y="1209105"/>
                </a:cubicBezTo>
                <a:cubicBezTo>
                  <a:pt x="1523847" y="1215636"/>
                  <a:pt x="1438544" y="1226528"/>
                  <a:pt x="1311317" y="1209105"/>
                </a:cubicBezTo>
                <a:cubicBezTo>
                  <a:pt x="1184090" y="1191682"/>
                  <a:pt x="1061935" y="1224896"/>
                  <a:pt x="854342" y="1209105"/>
                </a:cubicBezTo>
                <a:cubicBezTo>
                  <a:pt x="646750" y="1193314"/>
                  <a:pt x="398189" y="1214876"/>
                  <a:pt x="201522" y="1209105"/>
                </a:cubicBezTo>
                <a:cubicBezTo>
                  <a:pt x="106361" y="1214753"/>
                  <a:pt x="3167" y="1129547"/>
                  <a:pt x="0" y="1007583"/>
                </a:cubicBezTo>
                <a:cubicBezTo>
                  <a:pt x="10534" y="913522"/>
                  <a:pt x="3101" y="759514"/>
                  <a:pt x="0" y="628734"/>
                </a:cubicBezTo>
                <a:cubicBezTo>
                  <a:pt x="-3101" y="497954"/>
                  <a:pt x="8026" y="412928"/>
                  <a:pt x="0" y="201522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43D3041-5EB0-D4A0-1F99-1CCCADC65661}"/>
              </a:ext>
            </a:extLst>
          </p:cNvPr>
          <p:cNvSpPr txBox="1"/>
          <p:nvPr/>
        </p:nvSpPr>
        <p:spPr>
          <a:xfrm>
            <a:off x="7800854" y="1387679"/>
            <a:ext cx="1176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Statistical </a:t>
            </a:r>
          </a:p>
          <a:p>
            <a:r>
              <a:rPr lang="en-GB" dirty="0"/>
              <a:t>mechanics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5A5D939-717F-247B-3E9F-18B22FF3C0C5}"/>
              </a:ext>
            </a:extLst>
          </p:cNvPr>
          <p:cNvSpPr txBox="1"/>
          <p:nvPr/>
        </p:nvSpPr>
        <p:spPr>
          <a:xfrm>
            <a:off x="7255902" y="2543200"/>
            <a:ext cx="1882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Electromagnetism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394BF33A-1BA6-A5EE-31C5-BF56FA117E1A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7284428" y="1710845"/>
            <a:ext cx="516426" cy="1207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2D4AC9D4-5F7A-5DEF-7FBB-7BE7216A0D93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7969718" y="2912532"/>
            <a:ext cx="227243" cy="1883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056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88476-C509-ADA8-5119-82E0C8542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96C073-3446-55EE-6AAD-13D3152DB84D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631F206-C369-4CAC-4412-D8DDD88C0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243E5ED-BF0A-9AE8-D1D1-33914BDFF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180FFE2-EC82-E635-3559-67B1E88F54C7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How do we describe plasmas?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9FDAAFC-D23E-543B-34FB-5CD3E82C767E}"/>
              </a:ext>
            </a:extLst>
          </p:cNvPr>
          <p:cNvSpPr txBox="1"/>
          <p:nvPr/>
        </p:nvSpPr>
        <p:spPr>
          <a:xfrm>
            <a:off x="220779" y="839753"/>
            <a:ext cx="8702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By integrating the Vlasov equation and making assumptions (large scales, slow time evolution, neglect of high-order moments, infinite conductivity), we arrive at the </a:t>
            </a:r>
            <a:r>
              <a:rPr lang="en-GB" sz="2000" b="1" dirty="0"/>
              <a:t>magnetohydrodynamic (MHD) approximation</a:t>
            </a:r>
            <a:r>
              <a:rPr lang="en-GB" sz="2000" dirty="0"/>
              <a:t>: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4B338A1-856C-3F11-388D-3A4C2F6AD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48" y="2011357"/>
            <a:ext cx="2096015" cy="56039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838BDA5-B5C1-8234-01BC-35010C217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49" y="2727692"/>
            <a:ext cx="4830983" cy="56039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F5AD110-27ED-8DE3-6745-7958C45DA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49" y="3444026"/>
            <a:ext cx="2292517" cy="56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36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98B8-B34B-1A1B-F2A0-F200296EC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A2A32E1-FB2C-92F0-9521-A2BCB3739DA7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A4BF4B1-716D-B7A5-E7D1-94A1BAF68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BF72CA7-F7C2-47F6-5BCF-B0EA7126C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D99A911-7D75-BC16-6A47-8B736ED4905B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How do we describe plasmas?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4E9671F-E57A-EF68-0C90-7E52998BD6E3}"/>
              </a:ext>
            </a:extLst>
          </p:cNvPr>
          <p:cNvSpPr txBox="1"/>
          <p:nvPr/>
        </p:nvSpPr>
        <p:spPr>
          <a:xfrm>
            <a:off x="220779" y="839753"/>
            <a:ext cx="870244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By integrating the Vlasov equation and making assumptions (large scales, slow time evolution, neglect of high-order moments, infinite conductivity), we arrive at the </a:t>
            </a:r>
            <a:r>
              <a:rPr lang="en-GB" sz="2000" b="1" dirty="0"/>
              <a:t>magnetohydrodynamic (MHD) approximation</a:t>
            </a:r>
            <a:r>
              <a:rPr lang="en-GB" sz="2000" dirty="0"/>
              <a:t>: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These equations correspond to the classical hydrodynamic equations with (self-consistent) electromagnetic interactions.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6712373-01E8-319F-C4ED-52A9C7674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48" y="2011357"/>
            <a:ext cx="2096015" cy="56039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C35A623-066B-596E-EF75-F73FA03F9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49" y="2727692"/>
            <a:ext cx="4830983" cy="56039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2BC304E-D162-C131-3519-4B6DE83D7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49" y="3444026"/>
            <a:ext cx="2292517" cy="560393"/>
          </a:xfrm>
          <a:prstGeom prst="rect">
            <a:avLst/>
          </a:prstGeom>
        </p:spPr>
      </p:pic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AC9E01AF-503F-BCFF-E6CD-A95DB2E6B586}"/>
              </a:ext>
            </a:extLst>
          </p:cNvPr>
          <p:cNvSpPr/>
          <p:nvPr/>
        </p:nvSpPr>
        <p:spPr>
          <a:xfrm>
            <a:off x="3609474" y="2727692"/>
            <a:ext cx="2165684" cy="560393"/>
          </a:xfrm>
          <a:prstGeom prst="roundRect">
            <a:avLst/>
          </a:prstGeom>
          <a:solidFill>
            <a:srgbClr val="FF0000">
              <a:alpha val="1098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0405ABA4-DC0A-0DAB-AB5E-F1A569E4EA76}"/>
              </a:ext>
            </a:extLst>
          </p:cNvPr>
          <p:cNvSpPr/>
          <p:nvPr/>
        </p:nvSpPr>
        <p:spPr>
          <a:xfrm>
            <a:off x="821812" y="3388063"/>
            <a:ext cx="2402651" cy="693049"/>
          </a:xfrm>
          <a:prstGeom prst="roundRect">
            <a:avLst/>
          </a:prstGeom>
          <a:solidFill>
            <a:srgbClr val="FF0000">
              <a:alpha val="1098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C063CF92-C0F9-93E7-06C4-FB1F5355C923}"/>
              </a:ext>
            </a:extLst>
          </p:cNvPr>
          <p:cNvSpPr/>
          <p:nvPr/>
        </p:nvSpPr>
        <p:spPr>
          <a:xfrm>
            <a:off x="1463040" y="4523036"/>
            <a:ext cx="3108960" cy="358206"/>
          </a:xfrm>
          <a:prstGeom prst="roundRect">
            <a:avLst/>
          </a:prstGeom>
          <a:solidFill>
            <a:srgbClr val="FF0000">
              <a:alpha val="1098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973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FBDBE-0F3D-1894-A3EC-C2E94A740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283381-7BE7-C468-F159-00BD63AAB4C0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40243C5C-80FD-5A4E-8B68-A31D086FA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7F58A4-DCF6-1086-DC12-C0B5388AD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12676AE4-9386-588D-55F7-70BF0531A68F}"/>
              </a:ext>
            </a:extLst>
          </p:cNvPr>
          <p:cNvSpPr txBox="1"/>
          <p:nvPr/>
        </p:nvSpPr>
        <p:spPr>
          <a:xfrm>
            <a:off x="0" y="206391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Stellar winds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00055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D5960F-71A3-8C4E-AD07-FE62577AFDE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Parker’s models for stellar winds and the interplanetary magnetic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A1F20-C7A4-DC4F-8159-8599B24272CE}"/>
              </a:ext>
            </a:extLst>
          </p:cNvPr>
          <p:cNvSpPr txBox="1"/>
          <p:nvPr/>
        </p:nvSpPr>
        <p:spPr>
          <a:xfrm>
            <a:off x="341766" y="828216"/>
            <a:ext cx="84604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Start with the MHD momentum equation, including gravity: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51F8E0D-450D-2A5A-4A13-3017E5E0D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96" y="1303680"/>
            <a:ext cx="6941806" cy="64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42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D5960F-71A3-8C4E-AD07-FE62577AFDE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Parker’s models for stellar winds and the interplanetary magnetic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A1F20-C7A4-DC4F-8159-8599B24272CE}"/>
              </a:ext>
            </a:extLst>
          </p:cNvPr>
          <p:cNvSpPr txBox="1"/>
          <p:nvPr/>
        </p:nvSpPr>
        <p:spPr>
          <a:xfrm>
            <a:off x="341766" y="828216"/>
            <a:ext cx="8460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Start with the MHD momentum equation, including gravity: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Assume steady-state conditions, spherical symmetry, and neglect Lorentz force: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486BFD0-65F5-3E33-935B-8B65DF56B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96" y="1303680"/>
            <a:ext cx="6941806" cy="64385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7395FA7-5A5B-026F-D293-DEE031C65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085" y="2571750"/>
            <a:ext cx="3427827" cy="63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20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D5960F-71A3-8C4E-AD07-FE62577AFDE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Parker’s models for stellar winds and the interplanetary magnetic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A1F20-C7A4-DC4F-8159-8599B24272CE}"/>
              </a:ext>
            </a:extLst>
          </p:cNvPr>
          <p:cNvSpPr txBox="1"/>
          <p:nvPr/>
        </p:nvSpPr>
        <p:spPr>
          <a:xfrm>
            <a:off x="341766" y="828216"/>
            <a:ext cx="84604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Start with the MHD momentum equation, including gravity: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Assume steady-state conditions, spherical symmetry, and neglect Lorentz force: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Assume isothermal conditions (also works without this assumption):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A56B9F-AE5D-2FA4-63AD-3F3869ACE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302" y="3690538"/>
            <a:ext cx="3952806" cy="138625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FF5C61B-F0A3-89A6-5658-49D1DA5C9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096" y="1303680"/>
            <a:ext cx="6941806" cy="64385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EAECCE1-3814-EC7F-E59F-4E471B311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8085" y="2571750"/>
            <a:ext cx="3427827" cy="63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29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D5960F-71A3-8C4E-AD07-FE62577AFDE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Parker’s models for stellar winds and the interplanetary magnetic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A1F20-C7A4-DC4F-8159-8599B24272CE}"/>
              </a:ext>
            </a:extLst>
          </p:cNvPr>
          <p:cNvSpPr txBox="1"/>
          <p:nvPr/>
        </p:nvSpPr>
        <p:spPr>
          <a:xfrm>
            <a:off x="349703" y="1007253"/>
            <a:ext cx="84604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Under the same assumptions, continuity demands: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566C82-D87B-BF90-CB27-D593D3CFC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350" y="2082800"/>
            <a:ext cx="2123714" cy="684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739560-D442-1261-8A07-4DF9922F9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525" y="904831"/>
            <a:ext cx="3387364" cy="59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45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D5960F-71A3-8C4E-AD07-FE62577AFDE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Parker’s models for stellar winds and the interplanetary magnetic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A1F20-C7A4-DC4F-8159-8599B24272CE}"/>
              </a:ext>
            </a:extLst>
          </p:cNvPr>
          <p:cNvSpPr txBox="1"/>
          <p:nvPr/>
        </p:nvSpPr>
        <p:spPr>
          <a:xfrm>
            <a:off x="349703" y="1007253"/>
            <a:ext cx="8460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Under the same assumptions, continuity demands: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Combining both equations leads to:</a:t>
            </a:r>
          </a:p>
          <a:p>
            <a:endParaRPr lang="en-GB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566C82-D87B-BF90-CB27-D593D3CFC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350" y="2082800"/>
            <a:ext cx="2123714" cy="684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739560-D442-1261-8A07-4DF9922F9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525" y="904831"/>
            <a:ext cx="3387364" cy="5954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C6CE27-C5B8-405D-2BB3-6D0DBCA0B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703" y="3664220"/>
            <a:ext cx="4829534" cy="7971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9DE6DA-2170-73EB-1C7E-3B216CC1A7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4116" y="2720256"/>
            <a:ext cx="3659884" cy="242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23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D5960F-71A3-8C4E-AD07-FE62577AFDE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Parker’s models for stellar winds and the interplanetary magnetic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A1F20-C7A4-DC4F-8159-8599B24272CE}"/>
              </a:ext>
            </a:extLst>
          </p:cNvPr>
          <p:cNvSpPr txBox="1"/>
          <p:nvPr/>
        </p:nvSpPr>
        <p:spPr>
          <a:xfrm>
            <a:off x="349703" y="1007253"/>
            <a:ext cx="84604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Both sides of the equation are zero if</a:t>
            </a:r>
          </a:p>
          <a:p>
            <a:endParaRPr lang="en-GB" sz="2000" dirty="0"/>
          </a:p>
          <a:p>
            <a:r>
              <a:rPr lang="en-GB" sz="2000" dirty="0"/>
              <a:t>								(critical radius)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and either					or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(solar breeze)				(supersonic solar wind)</a:t>
            </a:r>
          </a:p>
          <a:p>
            <a:endParaRPr lang="en-GB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C6CE27-C5B8-405D-2BB3-6D0DBCA0B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098" y="800279"/>
            <a:ext cx="4528988" cy="747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EAA4A4-4A2F-C00F-DB86-A68150436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746" y="2080215"/>
            <a:ext cx="2091226" cy="747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B3A565-C0AF-AB49-B44C-F0A1244BD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702" y="3762496"/>
            <a:ext cx="1271724" cy="74750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4F17DF0-30BF-BD71-EF10-5E0A1115E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972" y="3678648"/>
            <a:ext cx="2474423" cy="91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9465D-2DBD-9E62-BC66-1586E7436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6E8E3FA-64D9-9BA2-ED03-4CAD235BF782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EDE3A8F-F127-9103-96BA-AAA6634FB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F86A4BA-EDB4-C48F-165B-220A4C12C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02862FE-DEA1-3E9A-DB1B-84E2C0D8F857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Plasmas are everywhere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BDA5E2E-084A-8986-6DE6-95C6A7651CAE}"/>
              </a:ext>
            </a:extLst>
          </p:cNvPr>
          <p:cNvSpPr txBox="1"/>
          <p:nvPr/>
        </p:nvSpPr>
        <p:spPr>
          <a:xfrm>
            <a:off x="114299" y="855966"/>
            <a:ext cx="320280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More than 99% of the visible matter in the Universe is in the plasma state: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Stars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Stellar winds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Planetary magnetospheres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Interstellar/intergalactic medium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Intracluster</a:t>
            </a:r>
            <a:r>
              <a:rPr lang="en-GB" sz="2000" dirty="0"/>
              <a:t> medium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Accretion discs</a:t>
            </a:r>
          </a:p>
          <a:p>
            <a:endParaRPr lang="en-GB" sz="28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35EE3EC-B2A8-1087-718C-28708101A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1161" y="739774"/>
            <a:ext cx="2719657" cy="271965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A4E42BD-0E24-5F32-2924-4F76F3380ABC}"/>
              </a:ext>
            </a:extLst>
          </p:cNvPr>
          <p:cNvSpPr txBox="1"/>
          <p:nvPr/>
        </p:nvSpPr>
        <p:spPr>
          <a:xfrm>
            <a:off x="6069503" y="4881890"/>
            <a:ext cx="32031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(NASA SDO; Zhuravleva et al., 2019; EHT Coll.; NASA)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F55D7A2-3D7D-71F5-FFE0-DD0F35E479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3" t="9897" r="18846"/>
          <a:stretch>
            <a:fillRect/>
          </a:stretch>
        </p:blipFill>
        <p:spPr>
          <a:xfrm>
            <a:off x="6270818" y="2515452"/>
            <a:ext cx="2873182" cy="2366438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48260D52-D180-51E1-DA14-18A695D94E1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8471"/>
          <a:stretch>
            <a:fillRect/>
          </a:stretch>
        </p:blipFill>
        <p:spPr>
          <a:xfrm>
            <a:off x="6270818" y="739775"/>
            <a:ext cx="2873182" cy="2091624"/>
          </a:xfrm>
          <a:prstGeom prst="rect">
            <a:avLst/>
          </a:prstGeom>
        </p:spPr>
      </p:pic>
      <p:pic>
        <p:nvPicPr>
          <p:cNvPr id="6" name="Sun_short">
            <a:hlinkClick r:id="" action="ppaction://media"/>
            <a:extLst>
              <a:ext uri="{FF2B5EF4-FFF2-40B4-BE49-F238E27FC236}">
                <a16:creationId xmlns:a16="http://schemas.microsoft.com/office/drawing/2014/main" id="{61A53AB4-1D30-08FA-763E-D0E4252FBC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51161" y="3064635"/>
            <a:ext cx="3230677" cy="181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9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D5960F-71A3-8C4E-AD07-FE62577AFDE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Parker’s models for stellar winds and the interplanetary magnetic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A1F20-C7A4-DC4F-8159-8599B24272CE}"/>
              </a:ext>
            </a:extLst>
          </p:cNvPr>
          <p:cNvSpPr txBox="1"/>
          <p:nvPr/>
        </p:nvSpPr>
        <p:spPr>
          <a:xfrm>
            <a:off x="349703" y="1007253"/>
            <a:ext cx="84604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Solutions:</a:t>
            </a:r>
          </a:p>
          <a:p>
            <a:endParaRPr lang="en-GB" sz="2000" dirty="0"/>
          </a:p>
          <a:p>
            <a:r>
              <a:rPr lang="en-GB" sz="2000" dirty="0"/>
              <a:t>												</a:t>
            </a:r>
          </a:p>
        </p:txBody>
      </p:sp>
      <p:pic>
        <p:nvPicPr>
          <p:cNvPr id="8" name="Picture 7" descr="A graph of different sizes and numbers&#10;&#10;Description automatically generated with medium confidence">
            <a:extLst>
              <a:ext uri="{FF2B5EF4-FFF2-40B4-BE49-F238E27FC236}">
                <a16:creationId xmlns:a16="http://schemas.microsoft.com/office/drawing/2014/main" id="{F3357116-644B-C569-759B-78AF671E3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190" y="2025562"/>
            <a:ext cx="4214838" cy="31013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AF7C18-ED9C-A412-CD2E-A92C01837C4B}"/>
              </a:ext>
            </a:extLst>
          </p:cNvPr>
          <p:cNvSpPr txBox="1"/>
          <p:nvPr/>
        </p:nvSpPr>
        <p:spPr>
          <a:xfrm>
            <a:off x="7899749" y="1816503"/>
            <a:ext cx="1244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(</a:t>
            </a:r>
            <a:r>
              <a:rPr lang="en-GB" sz="1000" dirty="0" err="1"/>
              <a:t>Hundhausen</a:t>
            </a:r>
            <a:r>
              <a:rPr lang="en-GB" sz="1000" dirty="0"/>
              <a:t>, 1995)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DC2EB8-A87C-FD90-D2EA-B85105AA3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431" y="850264"/>
            <a:ext cx="5375170" cy="708240"/>
          </a:xfrm>
          <a:prstGeom prst="rect">
            <a:avLst/>
          </a:prstGeom>
        </p:spPr>
      </p:pic>
      <p:pic>
        <p:nvPicPr>
          <p:cNvPr id="3" name="Picture 2" descr="A diagram of a diagram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2628B9B0-1990-0EC9-FD66-3572896AA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54" y="2026531"/>
            <a:ext cx="4051720" cy="3133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92F01C-ED00-9EA8-3707-79F3AC4BEDF7}"/>
              </a:ext>
            </a:extLst>
          </p:cNvPr>
          <p:cNvSpPr txBox="1"/>
          <p:nvPr/>
        </p:nvSpPr>
        <p:spPr>
          <a:xfrm>
            <a:off x="-41766" y="1808808"/>
            <a:ext cx="9156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(Priest, 2014)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DA6DBE-8104-BB8B-EA1F-0768D928EEDC}"/>
              </a:ext>
            </a:extLst>
          </p:cNvPr>
          <p:cNvSpPr/>
          <p:nvPr/>
        </p:nvSpPr>
        <p:spPr>
          <a:xfrm>
            <a:off x="-4154" y="3363060"/>
            <a:ext cx="205055" cy="277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2B256C-93E1-FE26-A23E-833F4114A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70" y="3429497"/>
            <a:ext cx="186171" cy="16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00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D5960F-71A3-8C4E-AD07-FE62577AFDE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Parker’s models for stellar winds and the interplanetary magnetic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A1F20-C7A4-DC4F-8159-8599B24272CE}"/>
              </a:ext>
            </a:extLst>
          </p:cNvPr>
          <p:cNvSpPr txBox="1"/>
          <p:nvPr/>
        </p:nvSpPr>
        <p:spPr>
          <a:xfrm>
            <a:off x="239573" y="797825"/>
            <a:ext cx="7044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What are the consequences for the magnetic field?</a:t>
            </a:r>
          </a:p>
          <a:p>
            <a:endParaRPr lang="en-GB" sz="2000" dirty="0"/>
          </a:p>
          <a:p>
            <a:r>
              <a:rPr lang="en-GB" sz="2000" dirty="0"/>
              <a:t>												</a:t>
            </a:r>
          </a:p>
        </p:txBody>
      </p:sp>
      <p:pic>
        <p:nvPicPr>
          <p:cNvPr id="3" name="Picture 2" descr="Diagram of a sun with lines and symbols&#10;&#10;Description automatically generated">
            <a:extLst>
              <a:ext uri="{FF2B5EF4-FFF2-40B4-BE49-F238E27FC236}">
                <a16:creationId xmlns:a16="http://schemas.microsoft.com/office/drawing/2014/main" id="{59D4037B-B546-17F2-0131-D277F7A20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3134"/>
            <a:ext cx="3817257" cy="3810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622862-8A54-2F81-7BBC-033A3414A57A}"/>
              </a:ext>
            </a:extLst>
          </p:cNvPr>
          <p:cNvSpPr txBox="1"/>
          <p:nvPr/>
        </p:nvSpPr>
        <p:spPr>
          <a:xfrm>
            <a:off x="4122057" y="1535968"/>
            <a:ext cx="4156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Faraday’s law in ideal MHD: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The magnetic field is “frozen in” to the plasma flow.</a:t>
            </a:r>
          </a:p>
          <a:p>
            <a:endParaRPr lang="en-GB" sz="2000" dirty="0"/>
          </a:p>
          <a:p>
            <a:r>
              <a:rPr lang="en-GB" sz="2000" dirty="0"/>
              <a:t>Steady-state:			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E16D16-D098-D30B-DBED-882C9C093E41}"/>
              </a:ext>
            </a:extLst>
          </p:cNvPr>
          <p:cNvSpPr txBox="1"/>
          <p:nvPr/>
        </p:nvSpPr>
        <p:spPr>
          <a:xfrm>
            <a:off x="2643208" y="4897279"/>
            <a:ext cx="1244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(</a:t>
            </a:r>
            <a:r>
              <a:rPr lang="en-GB" sz="1000" dirty="0" err="1"/>
              <a:t>Hundhausen</a:t>
            </a:r>
            <a:r>
              <a:rPr lang="en-GB" sz="1000" dirty="0"/>
              <a:t>, 1995)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14F2593-4151-86A0-C9B8-8F3EE322E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333" y="2124591"/>
            <a:ext cx="2292517" cy="56039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FAD7783-0355-0405-4B0A-5D2EE202F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8333" y="4454383"/>
            <a:ext cx="2361349" cy="31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45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D5960F-71A3-8C4E-AD07-FE62577AFDE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Parker’s models for stellar winds and the interplanetary magnetic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A1F20-C7A4-DC4F-8159-8599B24272CE}"/>
              </a:ext>
            </a:extLst>
          </p:cNvPr>
          <p:cNvSpPr txBox="1"/>
          <p:nvPr/>
        </p:nvSpPr>
        <p:spPr>
          <a:xfrm>
            <a:off x="460455" y="1043276"/>
            <a:ext cx="81320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In spherical coordinates and neglecting polar flows/fields: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												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1479144-900F-32D3-AC5B-9FD8E4404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43" y="1141137"/>
            <a:ext cx="2361349" cy="31886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76430ED-5404-86BE-1DFE-F016B48B8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43" y="2207408"/>
            <a:ext cx="4218695" cy="36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67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969A3-8877-3820-B6CF-B75F7E600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5371EE-E5CA-653B-55F5-F5EE7676155D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7CF8D8D5-261A-E0B9-4214-C813AE34D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063C25B-C7DF-D7BE-B70B-8F9951F04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F053498-C7B6-0F7B-1E0A-526A48D14A0B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Parker’s models for stellar winds and the interplanetary magnetic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1D7D93-1A64-5EDD-E3BE-B95C99CD5059}"/>
              </a:ext>
            </a:extLst>
          </p:cNvPr>
          <p:cNvSpPr txBox="1"/>
          <p:nvPr/>
        </p:nvSpPr>
        <p:spPr>
          <a:xfrm>
            <a:off x="460455" y="1043276"/>
            <a:ext cx="81320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In spherical coordinates and neglecting polar flows/fields: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												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3EE5C9-2D6D-D7D0-CC24-0705AEEF4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43" y="1141137"/>
            <a:ext cx="2361349" cy="3188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EE35E3-AECF-3DAE-BF76-818C8CBC2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43" y="2937279"/>
            <a:ext cx="6264370" cy="65626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74160A7-6961-113D-A230-0DD4C3928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43" y="2207408"/>
            <a:ext cx="4218695" cy="36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86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D5960F-71A3-8C4E-AD07-FE62577AFDE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Parker’s models for stellar winds and the interplanetary magnetic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A1F20-C7A4-DC4F-8159-8599B24272CE}"/>
              </a:ext>
            </a:extLst>
          </p:cNvPr>
          <p:cNvSpPr txBox="1"/>
          <p:nvPr/>
        </p:nvSpPr>
        <p:spPr>
          <a:xfrm>
            <a:off x="460455" y="1043276"/>
            <a:ext cx="81320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						</a:t>
            </a:r>
          </a:p>
          <a:p>
            <a:endParaRPr lang="en-GB" sz="2000" dirty="0"/>
          </a:p>
          <a:p>
            <a:r>
              <a:rPr lang="en-GB" sz="2000" dirty="0"/>
              <a:t>So: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												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F76642-5A91-C561-5AC0-A21922DBE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529" y="1978504"/>
            <a:ext cx="4310561" cy="31930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16CCB1A-6C90-464A-15A4-B0D6CAEC7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43" y="854623"/>
            <a:ext cx="6264370" cy="6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56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D5960F-71A3-8C4E-AD07-FE62577AFDE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Parker’s models for stellar winds and the interplanetary magnetic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EA1F20-C7A4-DC4F-8159-8599B24272CE}"/>
                  </a:ext>
                </a:extLst>
              </p:cNvPr>
              <p:cNvSpPr txBox="1"/>
              <p:nvPr/>
            </p:nvSpPr>
            <p:spPr>
              <a:xfrm>
                <a:off x="460455" y="1043276"/>
                <a:ext cx="8132002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						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So:</a:t>
                </a:r>
              </a:p>
              <a:p>
                <a:endParaRPr lang="en-GB" sz="2000" dirty="0"/>
              </a:p>
              <a:p>
                <a:endParaRPr lang="en-GB" sz="2000" dirty="0"/>
              </a:p>
              <a:p>
                <a:r>
                  <a:rPr lang="en-GB" sz="2000" dirty="0"/>
                  <a:t>Assume a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/>
                  <a:t> where the field is radial and the plasma is co-rotating:</a:t>
                </a:r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  <a:p>
                <a:r>
                  <a:rPr lang="en-GB" sz="2000" dirty="0"/>
                  <a:t>This allows us to determine the constant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/>
                  <a:t>:</a:t>
                </a:r>
              </a:p>
              <a:p>
                <a:r>
                  <a:rPr lang="en-GB" sz="2000" dirty="0"/>
                  <a:t>												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EA1F20-C7A4-DC4F-8159-8599B2427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55" y="1043276"/>
                <a:ext cx="8132002" cy="3477875"/>
              </a:xfrm>
              <a:prstGeom prst="rect">
                <a:avLst/>
              </a:prstGeom>
              <a:blipFill>
                <a:blip r:embed="rId4"/>
                <a:stretch>
                  <a:fillRect l="-7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3063519-FE31-8563-0497-F302201E9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43" y="3145345"/>
            <a:ext cx="2667187" cy="3323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F76642-5A91-C561-5AC0-A21922DBE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4529" y="1978504"/>
            <a:ext cx="4310561" cy="3193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F36CD6-96BE-B05F-2331-8DD7AB9D6D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543" y="4322715"/>
            <a:ext cx="2828653" cy="36554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EC389D2-E61D-77E7-80A5-033D2E15A8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543" y="854623"/>
            <a:ext cx="6264370" cy="65626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F753311-AA3E-C727-34B4-B2C36F8CAE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5643" y="2997581"/>
            <a:ext cx="3298357" cy="214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3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D5960F-71A3-8C4E-AD07-FE62577AFDE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Parker’s models for stellar winds and the interplanetary magnetic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A1F20-C7A4-DC4F-8159-8599B24272CE}"/>
              </a:ext>
            </a:extLst>
          </p:cNvPr>
          <p:cNvSpPr txBox="1"/>
          <p:nvPr/>
        </p:nvSpPr>
        <p:spPr>
          <a:xfrm>
            <a:off x="505999" y="1101363"/>
            <a:ext cx="8132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						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9A8BDE63-1657-5A9F-7881-C9FCAD03B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52" y="894388"/>
            <a:ext cx="4570288" cy="74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38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D5960F-71A3-8C4E-AD07-FE62577AFDE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Parker’s models for stellar winds and the interplanetary magnetic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A1F20-C7A4-DC4F-8159-8599B24272CE}"/>
              </a:ext>
            </a:extLst>
          </p:cNvPr>
          <p:cNvSpPr txBox="1"/>
          <p:nvPr/>
        </p:nvSpPr>
        <p:spPr>
          <a:xfrm>
            <a:off x="505999" y="1101363"/>
            <a:ext cx="81320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						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From					we have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so that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											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4EBCFE-C82C-456D-CF65-A57361B57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585" y="2939085"/>
            <a:ext cx="4016829" cy="7027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85BCDF-AF00-630E-5974-4946FB55C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398" y="1883683"/>
            <a:ext cx="2525486" cy="63990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C26E899-32ED-3C11-17D1-8E253D8344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5777" y="2137649"/>
            <a:ext cx="1157808" cy="198046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BC86F367-F056-C485-92D5-5CCFDF60B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252" y="894388"/>
            <a:ext cx="4570288" cy="74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42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A65EB-29F9-18B1-463E-DE1124BC8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1E9ED5A-2CEE-F687-C5D7-27D4EE2D07FB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5839A40-1C0F-1598-0B97-5E6824348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A2E71D6-80A8-FBB9-3D46-CBD747B28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DA05E38-DB67-F07A-B552-535F1AA8887E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Parker’s models for stellar winds and the interplanetary magnetic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BF10C5-D215-B5DA-BCB4-D0CAC32CCD32}"/>
              </a:ext>
            </a:extLst>
          </p:cNvPr>
          <p:cNvSpPr txBox="1"/>
          <p:nvPr/>
        </p:nvSpPr>
        <p:spPr>
          <a:xfrm>
            <a:off x="505999" y="1101363"/>
            <a:ext cx="81320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						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From					we have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so that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At large distances, the tangential flow is negligible:</a:t>
            </a:r>
          </a:p>
          <a:p>
            <a:r>
              <a:rPr lang="en-GB" sz="2000" dirty="0"/>
              <a:t>											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704C24-53D4-4399-8891-3E2B9E3E7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585" y="2939085"/>
            <a:ext cx="4016829" cy="7027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B19D89-2606-EB88-BE1B-6F0E87D39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398" y="1883683"/>
            <a:ext cx="2525486" cy="639904"/>
          </a:xfrm>
          <a:prstGeom prst="rect">
            <a:avLst/>
          </a:prstGeom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E38CFF46-82D6-A979-E7CC-29D61D089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252" y="894388"/>
            <a:ext cx="4570288" cy="74136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2354E01-FDF0-6A73-12BB-0216CA3F6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5777" y="2137649"/>
            <a:ext cx="1157808" cy="198046"/>
          </a:xfrm>
          <a:prstGeom prst="rect">
            <a:avLst/>
          </a:prstGeom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98D6C261-40D7-5759-94A6-8B710D56B1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252" y="4245203"/>
            <a:ext cx="3559559" cy="7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23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D5960F-71A3-8C4E-AD07-FE62577AFDE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Parker’s models for stellar winds and the interplanetary magnetic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A1F20-C7A4-DC4F-8159-8599B24272CE}"/>
              </a:ext>
            </a:extLst>
          </p:cNvPr>
          <p:cNvSpPr txBox="1"/>
          <p:nvPr/>
        </p:nvSpPr>
        <p:spPr>
          <a:xfrm>
            <a:off x="505999" y="1101363"/>
            <a:ext cx="813200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Parker field: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Parker angle in the solar wind at 1 au </a:t>
            </a:r>
            <a:br>
              <a:rPr lang="en-GB" sz="2000" dirty="0"/>
            </a:br>
            <a:r>
              <a:rPr lang="en-GB" sz="2000" dirty="0"/>
              <a:t>is about 45º.</a:t>
            </a:r>
          </a:p>
          <a:p>
            <a:r>
              <a:rPr lang="en-GB" sz="2000" dirty="0"/>
              <a:t>												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C2D574-45A1-087C-E9F6-25FBB19B5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441" y="3194485"/>
            <a:ext cx="3057319" cy="6399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B45A8D-8F9F-4C67-8583-FD8933FCE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441" y="2639831"/>
            <a:ext cx="990530" cy="2869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CE0B94-6698-F394-21BF-8BC5A3091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441" y="1723999"/>
            <a:ext cx="2525486" cy="639904"/>
          </a:xfrm>
          <a:prstGeom prst="rect">
            <a:avLst/>
          </a:prstGeom>
        </p:spPr>
      </p:pic>
      <p:pic>
        <p:nvPicPr>
          <p:cNvPr id="10" name="Picture 9" descr="A diagram of a planet&#10;&#10;Description automatically generated with medium confidence">
            <a:extLst>
              <a:ext uri="{FF2B5EF4-FFF2-40B4-BE49-F238E27FC236}">
                <a16:creationId xmlns:a16="http://schemas.microsoft.com/office/drawing/2014/main" id="{F23DB695-2F15-4E2B-7366-669A675022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2286" y="1069925"/>
            <a:ext cx="4281714" cy="40735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CDFD72-B475-16BD-4D14-E26CC3790800}"/>
              </a:ext>
            </a:extLst>
          </p:cNvPr>
          <p:cNvSpPr txBox="1"/>
          <p:nvPr/>
        </p:nvSpPr>
        <p:spPr>
          <a:xfrm>
            <a:off x="4801522" y="1069925"/>
            <a:ext cx="9589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(Parker, 1963)</a:t>
            </a:r>
          </a:p>
        </p:txBody>
      </p:sp>
    </p:spTree>
    <p:extLst>
      <p:ext uri="{BB962C8B-B14F-4D97-AF65-F5344CB8AC3E}">
        <p14:creationId xmlns:p14="http://schemas.microsoft.com/office/powerpoint/2010/main" val="1487951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B4269-C17F-F00A-9A73-B7715671D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AFDF9E6-8850-3B65-9A1B-006EBDCBFE2C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D023748-2791-AEE6-F2F8-654F42982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57B87F3-8FEF-B202-687C-F432B0D2E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AE09263-A69A-AF74-A29A-20D5FDE071DA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138BF06-0549-923C-1C77-F74DE16E23FC}"/>
              </a:ext>
            </a:extLst>
          </p:cNvPr>
          <p:cNvSpPr txBox="1"/>
          <p:nvPr/>
        </p:nvSpPr>
        <p:spPr>
          <a:xfrm>
            <a:off x="177465" y="894388"/>
            <a:ext cx="878906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Part I</a:t>
            </a:r>
            <a:endParaRPr lang="en-GB" sz="2000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A brief introduction to basic plasma physics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Stellar winds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In-situ measurement of astrophysical plasmas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  <a:p>
            <a:r>
              <a:rPr lang="en-GB" sz="2000" b="1" dirty="0"/>
              <a:t>Part II</a:t>
            </a:r>
            <a:endParaRPr lang="en-GB" sz="2000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Plasma turbulence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Cosmic-ray transport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34686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9BAC-A620-09C4-F10F-DEE1BF867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A4AD37E-3219-5931-591E-E1BA30F8457E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14E815C-DC1E-2446-EE89-E99746F7C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B6CC4E9-EEB8-5719-295F-F95CE4590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8394BC18-A72E-E64E-6093-48421D209FD3}"/>
              </a:ext>
            </a:extLst>
          </p:cNvPr>
          <p:cNvSpPr txBox="1"/>
          <p:nvPr/>
        </p:nvSpPr>
        <p:spPr>
          <a:xfrm>
            <a:off x="0" y="206391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In-situ measurement of astrophysical plasmas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095074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D5960F-71A3-8C4E-AD07-FE62577AFDE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measurement of space plasma is as old as the space 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70F6BF-A75D-9882-03F0-FD6960EF38EA}"/>
              </a:ext>
            </a:extLst>
          </p:cNvPr>
          <p:cNvSpPr txBox="1"/>
          <p:nvPr/>
        </p:nvSpPr>
        <p:spPr>
          <a:xfrm>
            <a:off x="239573" y="904831"/>
            <a:ext cx="56480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 1958, Parker shows that a hot solar corona cannot maintain a hydrostatic equilibrium. He predicts the presence of a </a:t>
            </a:r>
            <a:r>
              <a:rPr lang="en-GB" sz="2000" i="1" dirty="0"/>
              <a:t>supersonic solar wind</a:t>
            </a:r>
            <a:r>
              <a:rPr lang="en-GB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First in-situ measurement reported by Konstantin </a:t>
            </a:r>
            <a:r>
              <a:rPr lang="en-GB" sz="2000" dirty="0" err="1"/>
              <a:t>Gringauz</a:t>
            </a:r>
            <a:r>
              <a:rPr lang="en-GB" sz="2000" dirty="0"/>
              <a:t> in 1960 with data from Soviet Luna 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Shown to be </a:t>
            </a:r>
            <a:r>
              <a:rPr lang="en-GB" sz="2000" i="1" dirty="0"/>
              <a:t>supersonic</a:t>
            </a:r>
            <a:r>
              <a:rPr lang="en-GB" sz="2000" dirty="0"/>
              <a:t> by </a:t>
            </a:r>
            <a:br>
              <a:rPr lang="en-GB" sz="2000" dirty="0"/>
            </a:br>
            <a:r>
              <a:rPr lang="en-GB" sz="2000" dirty="0"/>
              <a:t>Marcia Neugebauer in 1962 </a:t>
            </a:r>
            <a:br>
              <a:rPr lang="en-GB" sz="2000" dirty="0"/>
            </a:br>
            <a:r>
              <a:rPr lang="en-GB" sz="2000" dirty="0"/>
              <a:t>with data from Mariner 2 </a:t>
            </a:r>
            <a:br>
              <a:rPr lang="en-GB" sz="2000" dirty="0"/>
            </a:br>
            <a:r>
              <a:rPr lang="en-GB" sz="2000" dirty="0"/>
              <a:t>(confirmation of Parker’s </a:t>
            </a:r>
            <a:br>
              <a:rPr lang="en-GB" sz="2000" dirty="0"/>
            </a:br>
            <a:r>
              <a:rPr lang="en-GB" sz="2000" dirty="0"/>
              <a:t>prediction).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7" name="Picture 6" descr="A graph of different sizes and shapes&#10;&#10;Description automatically generated with medium confidence">
            <a:extLst>
              <a:ext uri="{FF2B5EF4-FFF2-40B4-BE49-F238E27FC236}">
                <a16:creationId xmlns:a16="http://schemas.microsoft.com/office/drawing/2014/main" id="{F38C91FC-BA23-7235-4FDD-C3FDA3FA8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170" y="739775"/>
            <a:ext cx="3227316" cy="4403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B6D178-7DFC-F46F-CFD2-6D8598A05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646" y="2800489"/>
            <a:ext cx="1988009" cy="234301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1DB0C1B-431A-1E56-3673-9EA433FCAEE4}"/>
              </a:ext>
            </a:extLst>
          </p:cNvPr>
          <p:cNvSpPr txBox="1"/>
          <p:nvPr/>
        </p:nvSpPr>
        <p:spPr>
          <a:xfrm>
            <a:off x="5861159" y="697856"/>
            <a:ext cx="1736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(Neugebauer &amp; Snyder, 1962)</a:t>
            </a:r>
          </a:p>
        </p:txBody>
      </p:sp>
    </p:spTree>
    <p:extLst>
      <p:ext uri="{BB962C8B-B14F-4D97-AF65-F5344CB8AC3E}">
        <p14:creationId xmlns:p14="http://schemas.microsoft.com/office/powerpoint/2010/main" val="1354630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D5960F-71A3-8C4E-AD07-FE62577AFDE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We measure the velocity distribution function and electromagnetic fields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A0951-880A-BA47-9A36-665AD7F0EC9A}"/>
              </a:ext>
            </a:extLst>
          </p:cNvPr>
          <p:cNvSpPr txBox="1"/>
          <p:nvPr/>
        </p:nvSpPr>
        <p:spPr>
          <a:xfrm>
            <a:off x="4720280" y="904831"/>
            <a:ext cx="436907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Plasma detectors record velocity distribution functions.</a:t>
            </a:r>
          </a:p>
          <a:p>
            <a:endParaRPr lang="en-GB" sz="2000" dirty="0"/>
          </a:p>
          <a:p>
            <a:r>
              <a:rPr lang="en-GB" sz="2000" dirty="0"/>
              <a:t>Non-thermal features in particle distributions form and survive: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Tails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Temperature anisotropies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Multi-temperature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Beams/drifts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FB6895-6E70-1740-AB6E-8E194293803E}"/>
              </a:ext>
            </a:extLst>
          </p:cNvPr>
          <p:cNvSpPr txBox="1"/>
          <p:nvPr/>
        </p:nvSpPr>
        <p:spPr>
          <a:xfrm>
            <a:off x="8603324" y="3686383"/>
            <a:ext cx="486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(ESA)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1B3596A-ED9E-39A7-3C66-1FE5FE23B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9776"/>
            <a:ext cx="3676368" cy="44037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2592B-DE51-F6E7-B58B-2F5BAC00CD5C}"/>
              </a:ext>
            </a:extLst>
          </p:cNvPr>
          <p:cNvSpPr txBox="1"/>
          <p:nvPr/>
        </p:nvSpPr>
        <p:spPr>
          <a:xfrm>
            <a:off x="1593782" y="4897279"/>
            <a:ext cx="97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(</a:t>
            </a:r>
            <a:r>
              <a:rPr lang="en-GB" sz="1000" dirty="0" err="1"/>
              <a:t>Marsch</a:t>
            </a:r>
            <a:r>
              <a:rPr lang="en-GB" sz="1000" dirty="0"/>
              <a:t>, 2006)</a:t>
            </a:r>
          </a:p>
        </p:txBody>
      </p:sp>
    </p:spTree>
    <p:extLst>
      <p:ext uri="{BB962C8B-B14F-4D97-AF65-F5344CB8AC3E}">
        <p14:creationId xmlns:p14="http://schemas.microsoft.com/office/powerpoint/2010/main" val="2301225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2F6C9-8C91-259F-AC5B-A0A365953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2E7DA61-293F-9DCD-C9C7-C1936A4445C7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8031B88-A7DE-FA46-DFDC-1D8B3415E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CB6629D-9A41-A721-CB87-3AA3C417D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0075F92-76A8-123B-C053-A97B9594A880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We measure the velocity distribution function and electromagnetic fields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FD1BD7-4F29-2BDE-3E3B-E984652BCC97}"/>
              </a:ext>
            </a:extLst>
          </p:cNvPr>
          <p:cNvSpPr txBox="1"/>
          <p:nvPr/>
        </p:nvSpPr>
        <p:spPr>
          <a:xfrm>
            <a:off x="4928135" y="904831"/>
            <a:ext cx="4161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Plasma detectors record velocity distribution functions.</a:t>
            </a:r>
          </a:p>
          <a:p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374BBF-1852-2B0E-0BA5-CD92198722DD}"/>
              </a:ext>
            </a:extLst>
          </p:cNvPr>
          <p:cNvSpPr txBox="1"/>
          <p:nvPr/>
        </p:nvSpPr>
        <p:spPr>
          <a:xfrm>
            <a:off x="8603324" y="3686383"/>
            <a:ext cx="486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(ESA)</a:t>
            </a:r>
          </a:p>
        </p:txBody>
      </p:sp>
      <p:pic>
        <p:nvPicPr>
          <p:cNvPr id="8" name="Grafik 7" descr="Ein Bild, das Text, Reihe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4491C550-E60D-3F41-6E8B-2A7C0490D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0" y="739776"/>
            <a:ext cx="4772496" cy="320821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03E6CBB-F494-E994-179D-42F1C691CFF3}"/>
              </a:ext>
            </a:extLst>
          </p:cNvPr>
          <p:cNvSpPr txBox="1"/>
          <p:nvPr/>
        </p:nvSpPr>
        <p:spPr>
          <a:xfrm>
            <a:off x="-11734" y="4174005"/>
            <a:ext cx="4928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Measurements of the magnetic field confirm Parker spiral on average (with added fluctuations).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00582F-7DEF-51B5-5470-DF4C12015005}"/>
              </a:ext>
            </a:extLst>
          </p:cNvPr>
          <p:cNvSpPr txBox="1"/>
          <p:nvPr/>
        </p:nvSpPr>
        <p:spPr>
          <a:xfrm>
            <a:off x="-3107" y="3686383"/>
            <a:ext cx="15921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(Verscharen et al., 2019)</a:t>
            </a:r>
          </a:p>
        </p:txBody>
      </p:sp>
      <p:pic>
        <p:nvPicPr>
          <p:cNvPr id="2" name="uk_ral_euhforia_earth">
            <a:hlinkClick r:id="" action="ppaction://media"/>
            <a:extLst>
              <a:ext uri="{FF2B5EF4-FFF2-40B4-BE49-F238E27FC236}">
                <a16:creationId xmlns:a16="http://schemas.microsoft.com/office/drawing/2014/main" id="{96D71647-C907-AA99-E9BF-2C7A301C58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8266" y="1882609"/>
            <a:ext cx="4345734" cy="325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6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62A5D7E-9E23-BC43-AA63-595EBDC21ED1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Solar Orbiter launched successfully in February 2020</a:t>
            </a:r>
          </a:p>
        </p:txBody>
      </p:sp>
      <p:pic>
        <p:nvPicPr>
          <p:cNvPr id="3" name="2002_014_AR_EN" descr="2002_014_AR_EN">
            <a:hlinkClick r:id="" action="ppaction://media"/>
            <a:extLst>
              <a:ext uri="{FF2B5EF4-FFF2-40B4-BE49-F238E27FC236}">
                <a16:creationId xmlns:a16="http://schemas.microsoft.com/office/drawing/2014/main" id="{FF42A852-B37E-6540-B90F-A2AEB6E0DF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33863"/>
            <a:ext cx="7839355" cy="44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8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EEE3321-83BD-924B-B739-F3B95D736A0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Solar Orbiter – combining remote-sensing and in-situ measurements</a:t>
            </a:r>
          </a:p>
        </p:txBody>
      </p:sp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1F68024B-9AE2-8D4F-88DE-7426BEE69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39" y="821062"/>
            <a:ext cx="7393725" cy="4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71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ircuit board&#10;&#10;Description automatically generated">
            <a:extLst>
              <a:ext uri="{FF2B5EF4-FFF2-40B4-BE49-F238E27FC236}">
                <a16:creationId xmlns:a16="http://schemas.microsoft.com/office/drawing/2014/main" id="{BFD10C05-B3F8-CE4C-9CF1-62264EAA0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39" y="821062"/>
            <a:ext cx="7393725" cy="415897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EEE3321-83BD-924B-B739-F3B95D736A08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SWA – Solar Wind Plasma Analyser (led by UCL/MSSL)</a:t>
            </a:r>
          </a:p>
        </p:txBody>
      </p:sp>
      <p:sp>
        <p:nvSpPr>
          <p:cNvPr id="12" name="Doughnut 11">
            <a:extLst>
              <a:ext uri="{FF2B5EF4-FFF2-40B4-BE49-F238E27FC236}">
                <a16:creationId xmlns:a16="http://schemas.microsoft.com/office/drawing/2014/main" id="{23295CA3-0C8D-3E4F-A5C7-0549D2856EF7}"/>
              </a:ext>
            </a:extLst>
          </p:cNvPr>
          <p:cNvSpPr/>
          <p:nvPr/>
        </p:nvSpPr>
        <p:spPr>
          <a:xfrm>
            <a:off x="4367427" y="2817354"/>
            <a:ext cx="886480" cy="865539"/>
          </a:xfrm>
          <a:prstGeom prst="donut">
            <a:avLst>
              <a:gd name="adj" fmla="val 880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Doughnut 12">
            <a:extLst>
              <a:ext uri="{FF2B5EF4-FFF2-40B4-BE49-F238E27FC236}">
                <a16:creationId xmlns:a16="http://schemas.microsoft.com/office/drawing/2014/main" id="{B9C35072-2E56-F944-8B10-EC041D88A9C0}"/>
              </a:ext>
            </a:extLst>
          </p:cNvPr>
          <p:cNvSpPr/>
          <p:nvPr/>
        </p:nvSpPr>
        <p:spPr>
          <a:xfrm>
            <a:off x="4419969" y="1893376"/>
            <a:ext cx="886480" cy="865539"/>
          </a:xfrm>
          <a:prstGeom prst="donut">
            <a:avLst>
              <a:gd name="adj" fmla="val 880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Doughnut 1">
            <a:extLst>
              <a:ext uri="{FF2B5EF4-FFF2-40B4-BE49-F238E27FC236}">
                <a16:creationId xmlns:a16="http://schemas.microsoft.com/office/drawing/2014/main" id="{8980426B-A21E-914B-BADE-BB8A4D6ADD38}"/>
              </a:ext>
            </a:extLst>
          </p:cNvPr>
          <p:cNvSpPr/>
          <p:nvPr/>
        </p:nvSpPr>
        <p:spPr>
          <a:xfrm>
            <a:off x="1437665" y="3051450"/>
            <a:ext cx="886480" cy="865539"/>
          </a:xfrm>
          <a:prstGeom prst="donut">
            <a:avLst>
              <a:gd name="adj" fmla="val 880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98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pic>
        <p:nvPicPr>
          <p:cNvPr id="5" name="Picture 4" descr="A picture containing indoor, items, different, toy&#10;&#10;Description automatically generated">
            <a:extLst>
              <a:ext uri="{FF2B5EF4-FFF2-40B4-BE49-F238E27FC236}">
                <a16:creationId xmlns:a16="http://schemas.microsoft.com/office/drawing/2014/main" id="{E95D15ED-A928-AC48-B80A-622168D53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5" t="3805" r="51949" b="1912"/>
          <a:stretch/>
        </p:blipFill>
        <p:spPr>
          <a:xfrm>
            <a:off x="6741138" y="1493616"/>
            <a:ext cx="2402862" cy="3649884"/>
          </a:xfrm>
          <a:prstGeom prst="rect">
            <a:avLst/>
          </a:prstGeom>
        </p:spPr>
      </p:pic>
      <p:pic>
        <p:nvPicPr>
          <p:cNvPr id="7" name="Picture 6" descr="A picture containing indoor, table, man, sitting&#10;&#10;Description automatically generated">
            <a:extLst>
              <a:ext uri="{FF2B5EF4-FFF2-40B4-BE49-F238E27FC236}">
                <a16:creationId xmlns:a16="http://schemas.microsoft.com/office/drawing/2014/main" id="{8E14A26C-A56C-E542-8F19-2A37B33A6B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3" t="2728" r="2569" b="2678"/>
          <a:stretch/>
        </p:blipFill>
        <p:spPr>
          <a:xfrm>
            <a:off x="3540743" y="739775"/>
            <a:ext cx="3064121" cy="31142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6E98C0-DB74-DC42-BC46-3730DC98AE26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SWA – Solar Wind Plasma Analyser (led by UCL/MSSL)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9181EB-831B-0143-95E1-0EDD3D05D3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38" t="16978" r="19379"/>
          <a:stretch/>
        </p:blipFill>
        <p:spPr>
          <a:xfrm>
            <a:off x="0" y="2559526"/>
            <a:ext cx="3382045" cy="2583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1B4DE5-A978-B841-95D0-3ACFC38EDFA5}"/>
              </a:ext>
            </a:extLst>
          </p:cNvPr>
          <p:cNvSpPr txBox="1"/>
          <p:nvPr/>
        </p:nvSpPr>
        <p:spPr>
          <a:xfrm>
            <a:off x="0" y="1925419"/>
            <a:ext cx="2590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Electron Analyser System </a:t>
            </a:r>
          </a:p>
          <a:p>
            <a:r>
              <a:rPr lang="en-GB" dirty="0"/>
              <a:t>(built at UCL/MSSL)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FEC551-E97D-FF4F-ADC5-26026649C4CA}"/>
              </a:ext>
            </a:extLst>
          </p:cNvPr>
          <p:cNvSpPr txBox="1"/>
          <p:nvPr/>
        </p:nvSpPr>
        <p:spPr>
          <a:xfrm>
            <a:off x="4030111" y="3854007"/>
            <a:ext cx="210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Proton-Alpha Sensor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54FAF5-7CA3-854B-808F-966861AE79CF}"/>
              </a:ext>
            </a:extLst>
          </p:cNvPr>
          <p:cNvSpPr txBox="1"/>
          <p:nvPr/>
        </p:nvSpPr>
        <p:spPr>
          <a:xfrm>
            <a:off x="6769663" y="793530"/>
            <a:ext cx="2240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Heavy-Ion Sensor (provided by NASA)</a:t>
            </a:r>
          </a:p>
        </p:txBody>
      </p:sp>
    </p:spTree>
    <p:extLst>
      <p:ext uri="{BB962C8B-B14F-4D97-AF65-F5344CB8AC3E}">
        <p14:creationId xmlns:p14="http://schemas.microsoft.com/office/powerpoint/2010/main" val="1822813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C94C35D-DBC4-F140-B934-9222F8F032D0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An example for in-situ space plasma physics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2DF0BA-A3C2-2345-BFF6-685E018648F5}"/>
              </a:ext>
            </a:extLst>
          </p:cNvPr>
          <p:cNvSpPr txBox="1"/>
          <p:nvPr/>
        </p:nvSpPr>
        <p:spPr>
          <a:xfrm>
            <a:off x="5464904" y="4810755"/>
            <a:ext cx="3946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(Wu, …, DV, et al., 2023)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11014A-42A4-E0E3-5B93-B161E9367026}"/>
              </a:ext>
            </a:extLst>
          </p:cNvPr>
          <p:cNvSpPr txBox="1"/>
          <p:nvPr/>
        </p:nvSpPr>
        <p:spPr>
          <a:xfrm>
            <a:off x="5541917" y="750144"/>
            <a:ext cx="36020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High-resolution in-situ measurements of plasma and electromagnetic fields enables detailed study of plasma physics. </a:t>
            </a:r>
          </a:p>
          <a:p>
            <a:endParaRPr lang="en-GB" sz="2000" dirty="0"/>
          </a:p>
          <a:p>
            <a:r>
              <a:rPr lang="en-GB" sz="2000" dirty="0"/>
              <a:t>Magnetic reconnection transforms magnetic-field energy into particle energy.</a:t>
            </a:r>
          </a:p>
          <a:p>
            <a:endParaRPr lang="en-GB" sz="2000" dirty="0"/>
          </a:p>
          <a:p>
            <a:r>
              <a:rPr lang="en-GB" sz="2000" dirty="0"/>
              <a:t>Reconnection exhausts are often observed in the solar wind and show interesting kinetic features.</a:t>
            </a:r>
          </a:p>
          <a:p>
            <a:endParaRPr lang="en-GB" sz="2000" dirty="0"/>
          </a:p>
        </p:txBody>
      </p:sp>
      <p:pic>
        <p:nvPicPr>
          <p:cNvPr id="4" name="Picture 3" descr="A graph of 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35B9B235-C82D-7253-EEB6-DF610CA5F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50144"/>
            <a:ext cx="5464905" cy="439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43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0CF0DE8-C3D5-604D-9CA7-5334238D0D40}"/>
              </a:ext>
            </a:extLst>
          </p:cNvPr>
          <p:cNvSpPr txBox="1"/>
          <p:nvPr/>
        </p:nvSpPr>
        <p:spPr>
          <a:xfrm>
            <a:off x="4855029" y="819239"/>
            <a:ext cx="4212771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Almost all of the visible matter in the Universe is in the plasma state.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Electromagnetism, statistical mechanics, and fluid dynamics are used to describe plasma physics.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Stellar winds (</a:t>
            </a:r>
            <a:r>
              <a:rPr lang="en-GB" sz="2000"/>
              <a:t>including the solar </a:t>
            </a:r>
            <a:r>
              <a:rPr lang="en-GB" sz="2000" dirty="0"/>
              <a:t>wind) are examples of astrophysical plasmas.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We have direct access to in-situ measurements of astrophysical plasmas in the solar system.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72B3E6-4FEE-A24F-AA54-A9C7ACBC1A9F}"/>
              </a:ext>
            </a:extLst>
          </p:cNvPr>
          <p:cNvSpPr txBox="1"/>
          <p:nvPr/>
        </p:nvSpPr>
        <p:spPr>
          <a:xfrm>
            <a:off x="92508" y="175334"/>
            <a:ext cx="743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Astrophysical Plasmas and Cosmic Ray Propagation – Part I</a:t>
            </a:r>
          </a:p>
        </p:txBody>
      </p:sp>
      <p:pic>
        <p:nvPicPr>
          <p:cNvPr id="4" name="Picture 3" descr="A picture containing orange, dark, smoke, flying&#10;&#10;Description automatically generated">
            <a:extLst>
              <a:ext uri="{FF2B5EF4-FFF2-40B4-BE49-F238E27FC236}">
                <a16:creationId xmlns:a16="http://schemas.microsoft.com/office/drawing/2014/main" id="{6C05C723-AAC8-CAB0-E176-2B84D7D52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98" r="16039"/>
          <a:stretch/>
        </p:blipFill>
        <p:spPr>
          <a:xfrm>
            <a:off x="1" y="739775"/>
            <a:ext cx="4778828" cy="39035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DA65CC-5083-73ED-82FE-82EC4F1FD089}"/>
              </a:ext>
            </a:extLst>
          </p:cNvPr>
          <p:cNvSpPr txBox="1"/>
          <p:nvPr/>
        </p:nvSpPr>
        <p:spPr>
          <a:xfrm>
            <a:off x="4368999" y="4403725"/>
            <a:ext cx="486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(ESA)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9DDCD47-556B-34F7-5AD2-0557F1922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8" y="4745569"/>
            <a:ext cx="2403445" cy="222597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B9BC148C-C333-32CB-0DE7-35211B2A1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915" y="4689315"/>
            <a:ext cx="2403445" cy="32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9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996DD-15DA-8F53-25BE-768FB3CFF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22953B6-F1B7-6EED-FF5A-1AFE995A0DF1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B155403-81AC-51C1-CC0D-8D463E258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8D9F41-BCD6-2F26-D4C6-5D90FFAB7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1C58C2A9-D6A4-C4E4-EC46-AD512B592FBB}"/>
              </a:ext>
            </a:extLst>
          </p:cNvPr>
          <p:cNvSpPr txBox="1"/>
          <p:nvPr/>
        </p:nvSpPr>
        <p:spPr>
          <a:xfrm>
            <a:off x="0" y="206391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A brief introduction to basic plasma physics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52966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9FF48-8217-82DE-8729-94F2587E6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C6400AC-85D7-8F6B-BBA3-8566E474CE2E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22EE1B33-4AF4-C5AF-BDAB-7993D076E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23941B4-73F6-FE45-7B3D-41CA94DCC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5E10610-191B-0733-D0FD-47B4AE10AF3B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What is a plasma?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FB162E4-1FA6-C4F0-82FD-9B5B69A04ED9}"/>
                  </a:ext>
                </a:extLst>
              </p:cNvPr>
              <p:cNvSpPr txBox="1"/>
              <p:nvPr/>
            </p:nvSpPr>
            <p:spPr>
              <a:xfrm>
                <a:off x="220779" y="839753"/>
                <a:ext cx="8702442" cy="3847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b="1" dirty="0"/>
                  <a:t>A plasma is a quasi-neutral gas of charged (and neutral) particles that exhibits collective behaviour.</a:t>
                </a:r>
              </a:p>
              <a:p>
                <a:endParaRPr lang="en-GB" sz="2800" dirty="0"/>
              </a:p>
              <a:p>
                <a:r>
                  <a:rPr lang="en-GB" sz="2000" u="sng" dirty="0"/>
                  <a:t>Quasi-neutrality</a:t>
                </a:r>
                <a:r>
                  <a:rPr lang="en-GB" sz="2000" dirty="0"/>
                  <a:t>: The high mobility of charged particles ensures that charge imbalances remain small: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≃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/>
                  <a:t> in a proton-electron plasma</a:t>
                </a:r>
              </a:p>
              <a:p>
                <a:endParaRPr lang="en-GB" sz="2000" dirty="0"/>
              </a:p>
              <a:p>
                <a:r>
                  <a:rPr lang="en-GB" sz="2000" u="sng" dirty="0"/>
                  <a:t>Collective behaviour</a:t>
                </a:r>
                <a:r>
                  <a:rPr lang="en-GB" sz="2000" dirty="0"/>
                  <a:t>: Behaviour depends not only on local conditions but on remote regions as well (the potentials of individual charges are shielded).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Many plasmas are </a:t>
                </a:r>
                <a:r>
                  <a:rPr lang="en-GB" sz="2000" u="sng" dirty="0" err="1"/>
                  <a:t>collisionless</a:t>
                </a:r>
                <a:r>
                  <a:rPr lang="en-GB" sz="2000" dirty="0"/>
                  <a:t>: binary Coulomb collisions between particles are negligible compared to collective interactions.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FB162E4-1FA6-C4F0-82FD-9B5B69A04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79" y="839753"/>
                <a:ext cx="8702442" cy="3847207"/>
              </a:xfrm>
              <a:prstGeom prst="rect">
                <a:avLst/>
              </a:prstGeom>
              <a:blipFill>
                <a:blip r:embed="rId4"/>
                <a:stretch>
                  <a:fillRect l="-729" t="-1974" r="-437" b="-19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4088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E1EFD-B5CB-6CFB-24A1-0BD15A8E4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1A5CBD3-62D4-1653-0CE3-7E0CD72F0BA7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2315D1D3-9E13-8B69-1B7B-BD5744919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8A1578-FB61-5FAB-41A6-E1B8B1DB5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B145D62-9479-A503-6422-F6D5AB9952DA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How do we describe plasmas?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B5D32D1-A412-AB0D-576C-627BD4C60C3D}"/>
              </a:ext>
            </a:extLst>
          </p:cNvPr>
          <p:cNvSpPr txBox="1"/>
          <p:nvPr/>
        </p:nvSpPr>
        <p:spPr>
          <a:xfrm>
            <a:off x="220779" y="839753"/>
            <a:ext cx="87024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Plasma physics is “just” a combination of electromagnetism and statistical mechanics.</a:t>
            </a:r>
          </a:p>
          <a:p>
            <a:endParaRPr lang="en-GB" sz="2000" dirty="0"/>
          </a:p>
          <a:p>
            <a:r>
              <a:rPr lang="en-GB" sz="2000" dirty="0"/>
              <a:t>Particles evolve according to the Lorentz force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and the electromagnetic fields evolve according to Maxwell’s equations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AEA23FB-8319-163F-CE26-C23FC69C2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49" y="2263170"/>
            <a:ext cx="1047631" cy="69533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E9F5C38-D7E4-6E08-6DD3-AA2F2BAEC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185" y="2269251"/>
            <a:ext cx="3168492" cy="69533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56E7E1A-6229-520D-FAF8-540F91903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9598" y="3861735"/>
            <a:ext cx="1366067" cy="2336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C897476-39CA-FF24-3929-BBDC8588C6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825" y="4297604"/>
            <a:ext cx="2238847" cy="65299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585C691-DB46-796D-3A06-ED2637A1D6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9598" y="4294750"/>
            <a:ext cx="2964106" cy="65585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38DC132-CFF5-5057-4E17-FE52495BF1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825" y="3824241"/>
            <a:ext cx="1908067" cy="30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10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2CB42-2FAF-4F90-2C91-FD38588B5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11F85EF-C73A-E6C3-4577-0B1B79F48756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E3D0C0B-B2CF-0B31-5020-4E59CBDF9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624DFE1-D618-D0BB-79F5-B520E1FB8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54864C2-3889-0B06-6677-AB1C4AD8725C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How do we describe plasmas?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0E3AEFE-4460-5135-20E4-D1F3F6B57B98}"/>
              </a:ext>
            </a:extLst>
          </p:cNvPr>
          <p:cNvSpPr txBox="1"/>
          <p:nvPr/>
        </p:nvSpPr>
        <p:spPr>
          <a:xfrm>
            <a:off x="220779" y="839753"/>
            <a:ext cx="8702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main problem is </a:t>
            </a:r>
            <a:r>
              <a:rPr lang="en-GB" sz="2000" b="1" dirty="0"/>
              <a:t>self-consistency</a:t>
            </a:r>
            <a:r>
              <a:rPr lang="en-GB" sz="2000" dirty="0"/>
              <a:t>: charged particles react to electromagnetic fields, and the fields react to the charged particles and their motion.</a:t>
            </a:r>
          </a:p>
          <a:p>
            <a:endParaRPr lang="en-GB" sz="2000" dirty="0"/>
          </a:p>
          <a:p>
            <a:r>
              <a:rPr lang="en-GB" sz="2000" dirty="0"/>
              <a:t>We must treat the plasma as a statistical ensemble of charged particles.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CFB2EF31-2754-55A1-0028-D8FFD4753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56" y="2444154"/>
            <a:ext cx="3484947" cy="2439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70">
                <a:extLst>
                  <a:ext uri="{FF2B5EF4-FFF2-40B4-BE49-F238E27FC236}">
                    <a16:creationId xmlns:a16="http://schemas.microsoft.com/office/drawing/2014/main" id="{AB2A81A9-1B8A-21EB-51BF-AA8E6E5C7582}"/>
                  </a:ext>
                </a:extLst>
              </p:cNvPr>
              <p:cNvSpPr txBox="1"/>
              <p:nvPr/>
            </p:nvSpPr>
            <p:spPr>
              <a:xfrm>
                <a:off x="3762000" y="2315759"/>
                <a:ext cx="4735629" cy="1348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The velocity distribution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000" dirty="0"/>
                  <a:t> captures the state of the plasma particles.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It evolves according to the Vlasov equation:</a:t>
                </a:r>
              </a:p>
            </p:txBody>
          </p:sp>
        </mc:Choice>
        <mc:Fallback xmlns="">
          <p:sp>
            <p:nvSpPr>
              <p:cNvPr id="10" name="TextBox 70">
                <a:extLst>
                  <a:ext uri="{FF2B5EF4-FFF2-40B4-BE49-F238E27FC236}">
                    <a16:creationId xmlns:a16="http://schemas.microsoft.com/office/drawing/2014/main" id="{AB2A81A9-1B8A-21EB-51BF-AA8E6E5C7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000" y="2315759"/>
                <a:ext cx="4735629" cy="1348126"/>
              </a:xfrm>
              <a:prstGeom prst="rect">
                <a:avLst/>
              </a:prstGeom>
              <a:blipFill>
                <a:blip r:embed="rId5"/>
                <a:stretch>
                  <a:fillRect l="-1337" t="-2804" b="-74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fik 11">
            <a:extLst>
              <a:ext uri="{FF2B5EF4-FFF2-40B4-BE49-F238E27FC236}">
                <a16:creationId xmlns:a16="http://schemas.microsoft.com/office/drawing/2014/main" id="{39D45C21-8650-F23E-6A37-2D07E92AA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9975" y="3816452"/>
            <a:ext cx="5073246" cy="61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43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CA521-C448-425A-E1F3-6F9657417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B4CA7C0-A16B-E6C2-A837-FC053D213ED0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046D9D8-03B4-3B82-C681-7CE877299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7C8FA43-FF70-8A23-8C06-54ADD4DD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C831FF0-C41E-EF63-907E-E6DD523F8CB1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How do we describe plasmas?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5C0F705-5992-2ADB-D953-2AD3C3544428}"/>
              </a:ext>
            </a:extLst>
          </p:cNvPr>
          <p:cNvSpPr txBox="1"/>
          <p:nvPr/>
        </p:nvSpPr>
        <p:spPr>
          <a:xfrm>
            <a:off x="220779" y="839753"/>
            <a:ext cx="8702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main problem is </a:t>
            </a:r>
            <a:r>
              <a:rPr lang="en-GB" sz="2000" b="1" dirty="0"/>
              <a:t>self-consistency</a:t>
            </a:r>
            <a:r>
              <a:rPr lang="en-GB" sz="2000" dirty="0"/>
              <a:t>: charged particles react to electromagnetic fields, and the fields react to the charged particles and their motion.</a:t>
            </a:r>
          </a:p>
          <a:p>
            <a:endParaRPr lang="en-GB" sz="2000" dirty="0"/>
          </a:p>
          <a:p>
            <a:r>
              <a:rPr lang="en-GB" sz="2000" dirty="0"/>
              <a:t>We must treat the plasma as a statistical ensemble of charged particles.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4B9BC9A-ACB3-F4B3-D2F3-40EBCD643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56" y="2444154"/>
            <a:ext cx="3484947" cy="2439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70">
                <a:extLst>
                  <a:ext uri="{FF2B5EF4-FFF2-40B4-BE49-F238E27FC236}">
                    <a16:creationId xmlns:a16="http://schemas.microsoft.com/office/drawing/2014/main" id="{B55C14CA-29B3-C7E3-14F6-05C88DB447FB}"/>
                  </a:ext>
                </a:extLst>
              </p:cNvPr>
              <p:cNvSpPr txBox="1"/>
              <p:nvPr/>
            </p:nvSpPr>
            <p:spPr>
              <a:xfrm>
                <a:off x="3762000" y="2315759"/>
                <a:ext cx="4735629" cy="1655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The velocity distribution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000" dirty="0"/>
                  <a:t> captures the state of the plasma particles.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Its moments describe the </a:t>
                </a:r>
                <a:r>
                  <a:rPr lang="en-GB" sz="2000" b="1" dirty="0"/>
                  <a:t>bulk properties </a:t>
                </a:r>
                <a:r>
                  <a:rPr lang="en-GB" sz="2000" dirty="0"/>
                  <a:t>of the plasma:</a:t>
                </a:r>
              </a:p>
            </p:txBody>
          </p:sp>
        </mc:Choice>
        <mc:Fallback xmlns="">
          <p:sp>
            <p:nvSpPr>
              <p:cNvPr id="10" name="TextBox 70">
                <a:extLst>
                  <a:ext uri="{FF2B5EF4-FFF2-40B4-BE49-F238E27FC236}">
                    <a16:creationId xmlns:a16="http://schemas.microsoft.com/office/drawing/2014/main" id="{B55C14CA-29B3-C7E3-14F6-05C88DB44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000" y="2315759"/>
                <a:ext cx="4735629" cy="1655903"/>
              </a:xfrm>
              <a:prstGeom prst="rect">
                <a:avLst/>
              </a:prstGeom>
              <a:blipFill>
                <a:blip r:embed="rId5"/>
                <a:stretch>
                  <a:fillRect l="-1337" t="-2290" b="-6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fik 1">
            <a:extLst>
              <a:ext uri="{FF2B5EF4-FFF2-40B4-BE49-F238E27FC236}">
                <a16:creationId xmlns:a16="http://schemas.microsoft.com/office/drawing/2014/main" id="{21E8DA47-13B1-0600-13BE-5964610F2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5207" y="4110847"/>
            <a:ext cx="1662419" cy="61006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FC55BE3-4A19-D400-7332-83BC0C4176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1711" y="4110847"/>
            <a:ext cx="2264578" cy="63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0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5CA1D-B3BA-8AA1-47FE-2654592EB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676CA69-54A2-945E-D3D4-A20B4E4879CB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8E8D938-E58C-2D1B-C6BB-93F2728D0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E5A1C8-DEB2-88B1-EECA-72C2827B4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906E89D-335C-5577-76A1-36B93C28E702}"/>
              </a:ext>
            </a:extLst>
          </p:cNvPr>
          <p:cNvSpPr txBox="1"/>
          <p:nvPr/>
        </p:nvSpPr>
        <p:spPr>
          <a:xfrm>
            <a:off x="239573" y="163468"/>
            <a:ext cx="704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How do we describe plasmas?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DDC45D1-B908-E677-AD33-D025A09A04D8}"/>
              </a:ext>
            </a:extLst>
          </p:cNvPr>
          <p:cNvSpPr txBox="1"/>
          <p:nvPr/>
        </p:nvSpPr>
        <p:spPr>
          <a:xfrm>
            <a:off x="220779" y="839753"/>
            <a:ext cx="8702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(Almost) all of </a:t>
            </a:r>
            <a:r>
              <a:rPr lang="en-GB" sz="2000" dirty="0" err="1"/>
              <a:t>collisionless</a:t>
            </a:r>
            <a:r>
              <a:rPr lang="en-GB" sz="2000" dirty="0"/>
              <a:t> plasma physics is described by the following set of equations: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841BD0-77E1-7425-27BD-E5055D76C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639" y="3547906"/>
            <a:ext cx="1366067" cy="2336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52CA6D8-DA47-668D-4AFE-449A83A73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70" y="4205220"/>
            <a:ext cx="2238847" cy="65299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21A41F8-74A1-C8C3-A9FF-538FF1822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738" y="4162273"/>
            <a:ext cx="5087502" cy="8508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51D7F8E-C603-B377-006F-F3B63FF1DD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70" y="3241798"/>
            <a:ext cx="3557954" cy="8458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985E538-09A1-C027-7E3A-0CE47A4608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770" y="1779427"/>
            <a:ext cx="6627936" cy="80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9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1483</Words>
  <Application>Microsoft Macintosh PowerPoint</Application>
  <PresentationFormat>Bildschirmpräsentation (16:9)</PresentationFormat>
  <Paragraphs>306</Paragraphs>
  <Slides>39</Slides>
  <Notes>31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3" baseType="lpstr">
      <vt:lpstr>Arial</vt:lpstr>
      <vt:lpstr>Calibri</vt:lpstr>
      <vt:lpstr>Cambria Math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-</dc:creator>
  <cp:lastModifiedBy>Verscharen, Daniel</cp:lastModifiedBy>
  <cp:revision>633</cp:revision>
  <dcterms:created xsi:type="dcterms:W3CDTF">2014-08-20T12:29:59Z</dcterms:created>
  <dcterms:modified xsi:type="dcterms:W3CDTF">2026-01-18T21:31:48Z</dcterms:modified>
</cp:coreProperties>
</file>